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0"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94674"/>
  </p:normalViewPr>
  <p:slideViewPr>
    <p:cSldViewPr snapToGrid="0" snapToObjects="1">
      <p:cViewPr varScale="1">
        <p:scale>
          <a:sx n="86" d="100"/>
          <a:sy n="86" d="100"/>
        </p:scale>
        <p:origin x="108"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ps.ngdc.noaa.gov/viewers/historical_declina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itLuNFfrFW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fixit.com/Teardown/Oculus+Rift+CV1+Teardown/6061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ead_reckoni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codinglabs.net/article_world_view_projection_matrix.asp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668f43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668f43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Encourage people to think of things? Some examples are on the next slide</a:t>
            </a:r>
            <a:endParaRPr/>
          </a:p>
        </p:txBody>
      </p:sp>
    </p:spTree>
    <p:extLst>
      <p:ext uri="{BB962C8B-B14F-4D97-AF65-F5344CB8AC3E}">
        <p14:creationId xmlns:p14="http://schemas.microsoft.com/office/powerpoint/2010/main" val="2198687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8ce8209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8ce820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Measures (0,0,0)</a:t>
            </a:r>
            <a:endParaRPr/>
          </a:p>
        </p:txBody>
      </p:sp>
    </p:spTree>
    <p:extLst>
      <p:ext uri="{BB962C8B-B14F-4D97-AF65-F5344CB8AC3E}">
        <p14:creationId xmlns:p14="http://schemas.microsoft.com/office/powerpoint/2010/main" val="206985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8ce82099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8ce8209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matter what the orientation, the magnitude of the vector measured is 9.8 m/s^2</a:t>
            </a:r>
            <a:endParaRPr/>
          </a:p>
        </p:txBody>
      </p:sp>
    </p:spTree>
    <p:extLst>
      <p:ext uri="{BB962C8B-B14F-4D97-AF65-F5344CB8AC3E}">
        <p14:creationId xmlns:p14="http://schemas.microsoft.com/office/powerpoint/2010/main" val="254528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8ce82099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8ce8209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White arrow: “up” ≈ 9.81 m/s^2; green arrow: linear acceleration; red arrow: vector sum.</a:t>
            </a:r>
            <a:endParaRPr/>
          </a:p>
        </p:txBody>
      </p:sp>
    </p:spTree>
    <p:extLst>
      <p:ext uri="{BB962C8B-B14F-4D97-AF65-F5344CB8AC3E}">
        <p14:creationId xmlns:p14="http://schemas.microsoft.com/office/powerpoint/2010/main" val="1971582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8ce82099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8ce82099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sum of Earth’s magnetic field + ambient interference (building structure, electronics nearby, etc.) + the device’s electronics itself</a:t>
            </a:r>
            <a:endParaRPr/>
          </a:p>
          <a:p>
            <a:pPr marL="0" lvl="0" indent="0" algn="l" rtl="0">
              <a:spcBef>
                <a:spcPts val="0"/>
              </a:spcBef>
              <a:spcAft>
                <a:spcPts val="0"/>
              </a:spcAft>
              <a:buNone/>
            </a:pPr>
            <a:r>
              <a:rPr lang="en"/>
              <a:t>The field strength will vary over time and space!</a:t>
            </a:r>
            <a:endParaRPr/>
          </a:p>
          <a:p>
            <a:pPr marL="0" lvl="0" indent="0" algn="l" rtl="0">
              <a:spcBef>
                <a:spcPts val="0"/>
              </a:spcBef>
              <a:spcAft>
                <a:spcPts val="0"/>
              </a:spcAft>
              <a:buNone/>
            </a:pPr>
            <a:r>
              <a:rPr lang="en"/>
              <a:t>Generally, accurate to ≈ 5º</a:t>
            </a:r>
            <a:endParaRPr/>
          </a:p>
        </p:txBody>
      </p:sp>
    </p:spTree>
    <p:extLst>
      <p:ext uri="{BB962C8B-B14F-4D97-AF65-F5344CB8AC3E}">
        <p14:creationId xmlns:p14="http://schemas.microsoft.com/office/powerpoint/2010/main" val="2449049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8ce82099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8ce82099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give a sense of how inaccurate magnetometers can be: This is a map of the earth’s magnetic declination, which is the angle between the force of the earth’s magnetic field and the geographic north pole. Notice how much it varies geographically. This makes magnetic sensors hard to calibrate, especially without an internet connection.</a:t>
            </a:r>
            <a:endParaRPr/>
          </a:p>
          <a:p>
            <a:pPr marL="0" lvl="0" indent="0" algn="l" rtl="0">
              <a:spcBef>
                <a:spcPts val="0"/>
              </a:spcBef>
              <a:spcAft>
                <a:spcPts val="0"/>
              </a:spcAft>
              <a:buNone/>
            </a:pPr>
            <a:endParaRPr/>
          </a:p>
          <a:p>
            <a:pPr marL="0" lvl="0" indent="0" algn="l" rtl="0">
              <a:spcBef>
                <a:spcPts val="0"/>
              </a:spcBef>
              <a:spcAft>
                <a:spcPts val="0"/>
              </a:spcAft>
              <a:buNone/>
            </a:pPr>
            <a:r>
              <a:rPr lang="en"/>
              <a:t>From NOAA: </a:t>
            </a:r>
            <a:r>
              <a:rPr lang="en" u="sng">
                <a:solidFill>
                  <a:schemeClr val="hlink"/>
                </a:solidFill>
                <a:hlinkClick r:id="rId3"/>
              </a:rPr>
              <a:t>https://maps.ngdc.noaa.gov/viewers/historical_declination/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193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8ce82099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8ce8209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IMU = inertial measurement units</a:t>
            </a:r>
            <a:endParaRPr/>
          </a:p>
          <a:p>
            <a:pPr marL="0" lvl="0" indent="0" algn="l" rtl="0">
              <a:spcBef>
                <a:spcPts val="0"/>
              </a:spcBef>
              <a:spcAft>
                <a:spcPts val="0"/>
              </a:spcAft>
              <a:buNone/>
            </a:pPr>
            <a:r>
              <a:rPr lang="en"/>
              <a:t>High accuracy = sub-millimeter</a:t>
            </a:r>
            <a:endParaRPr/>
          </a:p>
          <a:p>
            <a:pPr marL="0" lvl="0" indent="0" algn="l" rtl="0">
              <a:spcBef>
                <a:spcPts val="0"/>
              </a:spcBef>
              <a:spcAft>
                <a:spcPts val="0"/>
              </a:spcAft>
              <a:buNone/>
            </a:pPr>
            <a:r>
              <a:rPr lang="en"/>
              <a:t>Stability = no drift errors</a:t>
            </a:r>
            <a:endParaRPr/>
          </a:p>
          <a:p>
            <a:pPr marL="0" lvl="0" indent="0" algn="l" rtl="0">
              <a:spcBef>
                <a:spcPts val="0"/>
              </a:spcBef>
              <a:spcAft>
                <a:spcPts val="0"/>
              </a:spcAft>
              <a:buNone/>
            </a:pPr>
            <a:endParaRPr/>
          </a:p>
          <a:p>
            <a:pPr marL="0" lvl="0" indent="0" algn="l" rtl="0">
              <a:spcBef>
                <a:spcPts val="0"/>
              </a:spcBef>
              <a:spcAft>
                <a:spcPts val="0"/>
              </a:spcAft>
              <a:buNone/>
            </a:pPr>
            <a:r>
              <a:rPr lang="en"/>
              <a:t>Solutions usually combine the two of these:</a:t>
            </a:r>
            <a:endParaRPr/>
          </a:p>
          <a:p>
            <a:pPr marL="0" lvl="0" indent="0" algn="l" rtl="0">
              <a:spcBef>
                <a:spcPts val="0"/>
              </a:spcBef>
              <a:spcAft>
                <a:spcPts val="0"/>
              </a:spcAft>
              <a:buNone/>
            </a:pPr>
            <a:r>
              <a:rPr lang="en"/>
              <a:t>e.g. oculus head tracking and touch, Vive, wii remote</a:t>
            </a:r>
            <a:endParaRPr/>
          </a:p>
        </p:txBody>
      </p:sp>
    </p:spTree>
    <p:extLst>
      <p:ext uri="{BB962C8B-B14F-4D97-AF65-F5344CB8AC3E}">
        <p14:creationId xmlns:p14="http://schemas.microsoft.com/office/powerpoint/2010/main" val="263885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8ce82099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8ce82099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out -- camera is on headset</a:t>
            </a:r>
            <a:endParaRPr/>
          </a:p>
          <a:p>
            <a:pPr marL="0" lvl="0" indent="0" algn="l" rtl="0">
              <a:spcBef>
                <a:spcPts val="0"/>
              </a:spcBef>
              <a:spcAft>
                <a:spcPts val="0"/>
              </a:spcAft>
              <a:buNone/>
            </a:pPr>
            <a:r>
              <a:rPr lang="en"/>
              <a:t>Outside in -- camera is outside facing the user</a:t>
            </a:r>
            <a:endParaRPr/>
          </a:p>
          <a:p>
            <a:pPr marL="0" lvl="0" indent="0" algn="l" rtl="0">
              <a:spcBef>
                <a:spcPts val="0"/>
              </a:spcBef>
              <a:spcAft>
                <a:spcPts val="0"/>
              </a:spcAft>
              <a:buNone/>
            </a:pPr>
            <a:endParaRPr/>
          </a:p>
          <a:p>
            <a:pPr marL="0" lvl="0" indent="0" algn="l" rtl="0">
              <a:spcBef>
                <a:spcPts val="0"/>
              </a:spcBef>
              <a:spcAft>
                <a:spcPts val="0"/>
              </a:spcAft>
              <a:buNone/>
            </a:pPr>
            <a:r>
              <a:rPr lang="en"/>
              <a:t>Please forgive my crude figures</a:t>
            </a:r>
            <a:endParaRPr/>
          </a:p>
        </p:txBody>
      </p:sp>
    </p:spTree>
    <p:extLst>
      <p:ext uri="{BB962C8B-B14F-4D97-AF65-F5344CB8AC3E}">
        <p14:creationId xmlns:p14="http://schemas.microsoft.com/office/powerpoint/2010/main" val="268306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8ce82099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8ce82099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232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8ce82099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8ce82099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markers rely on looking for stationary, significant objects (read: collections of pixels) in the user’s environment/on the item to be tracked. Examples: HoloLens, Leap motion, Kinect. Not quite consumer-ready for VR.</a:t>
            </a:r>
            <a:endParaRPr/>
          </a:p>
          <a:p>
            <a:pPr marL="0" lvl="0" indent="0" algn="l" rtl="0">
              <a:spcBef>
                <a:spcPts val="0"/>
              </a:spcBef>
              <a:spcAft>
                <a:spcPts val="0"/>
              </a:spcAft>
              <a:buNone/>
            </a:pPr>
            <a:r>
              <a:rPr lang="en"/>
              <a:t>Artificial: Look for premade markers. Examples: Oculus rift and touch: IR beads on the headset and controllers. Note that IR spectrum is invisible to humans!</a:t>
            </a:r>
            <a:endParaRPr/>
          </a:p>
        </p:txBody>
      </p:sp>
    </p:spTree>
    <p:extLst>
      <p:ext uri="{BB962C8B-B14F-4D97-AF65-F5344CB8AC3E}">
        <p14:creationId xmlns:p14="http://schemas.microsoft.com/office/powerpoint/2010/main" val="4185644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8ce82099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8ce82099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Click the image! Valve’s The Lab experience on the Vive contains a homage to the early days of VR development -- when the prototype was made of two cell phones that tracked QR codes plastered over the walls.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https://www.youtube.com/watch?v=itLuNFfrFW0</a:t>
            </a:r>
            <a:endParaRPr/>
          </a:p>
        </p:txBody>
      </p:sp>
    </p:spTree>
    <p:extLst>
      <p:ext uri="{BB962C8B-B14F-4D97-AF65-F5344CB8AC3E}">
        <p14:creationId xmlns:p14="http://schemas.microsoft.com/office/powerpoint/2010/main" val="2722615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8c40ae87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8c40ae87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“Entire body” as composed of rigid bodies -- track each individual body part to form the whole body</a:t>
            </a:r>
            <a:endParaRPr/>
          </a:p>
        </p:txBody>
      </p:sp>
    </p:spTree>
    <p:extLst>
      <p:ext uri="{BB962C8B-B14F-4D97-AF65-F5344CB8AC3E}">
        <p14:creationId xmlns:p14="http://schemas.microsoft.com/office/powerpoint/2010/main" val="539341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8ce82099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8ce82099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oculus rift uses several infrared LEDs under a plastic housing (which is transparent to IR light) which are observed by the camera(s) to accurately track the position and orientation of the headset.</a:t>
            </a:r>
            <a:endParaRPr/>
          </a:p>
          <a:p>
            <a:pPr marL="0" lvl="0" indent="0" algn="l" rtl="0">
              <a:spcBef>
                <a:spcPts val="0"/>
              </a:spcBef>
              <a:spcAft>
                <a:spcPts val="0"/>
              </a:spcAft>
              <a:buNone/>
            </a:pPr>
            <a:endParaRPr/>
          </a:p>
          <a:p>
            <a:pPr marL="0" lvl="0" indent="0" algn="l" rtl="0">
              <a:spcBef>
                <a:spcPts val="0"/>
              </a:spcBef>
              <a:spcAft>
                <a:spcPts val="0"/>
              </a:spcAft>
              <a:buNone/>
            </a:pPr>
            <a:r>
              <a:rPr lang="en"/>
              <a:t>Image credit: iFixit </a:t>
            </a:r>
            <a:r>
              <a:rPr lang="en" u="sng">
                <a:solidFill>
                  <a:schemeClr val="hlink"/>
                </a:solidFill>
                <a:hlinkClick r:id="rId3"/>
              </a:rPr>
              <a:t>https://www.ifixit.com/Teardown/Oculus+Rift+CV1+Teardown/60612</a:t>
            </a:r>
            <a:endParaRPr/>
          </a:p>
        </p:txBody>
      </p:sp>
    </p:spTree>
    <p:extLst>
      <p:ext uri="{BB962C8B-B14F-4D97-AF65-F5344CB8AC3E}">
        <p14:creationId xmlns:p14="http://schemas.microsoft.com/office/powerpoint/2010/main" val="3942042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8ce820999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8ce82099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PnP: (Perspective line) (n Points) Problem</a:t>
            </a:r>
            <a:endParaRPr/>
          </a:p>
          <a:p>
            <a:pPr marL="0" lvl="0" indent="0" algn="l" rtl="0">
              <a:spcBef>
                <a:spcPts val="0"/>
              </a:spcBef>
              <a:spcAft>
                <a:spcPts val="0"/>
              </a:spcAft>
              <a:buNone/>
            </a:pPr>
            <a:endParaRPr/>
          </a:p>
          <a:p>
            <a:pPr marL="0" lvl="0" indent="0" algn="l" rtl="0">
              <a:spcBef>
                <a:spcPts val="0"/>
              </a:spcBef>
              <a:spcAft>
                <a:spcPts val="0"/>
              </a:spcAft>
              <a:buNone/>
            </a:pPr>
            <a:r>
              <a:rPr lang="en"/>
              <a:t>For one feature, it identifies the body’s position on the x-y plane, but not its rotation or depth (distance on the z-axis) </a:t>
            </a:r>
            <a:endParaRPr/>
          </a:p>
        </p:txBody>
      </p:sp>
    </p:spTree>
    <p:extLst>
      <p:ext uri="{BB962C8B-B14F-4D97-AF65-F5344CB8AC3E}">
        <p14:creationId xmlns:p14="http://schemas.microsoft.com/office/powerpoint/2010/main" val="205816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8ce82099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8ce82099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features: eliminate position, rotation about Z axis. Unknown: rotation about X and Y axes</a:t>
            </a:r>
            <a:endParaRPr/>
          </a:p>
        </p:txBody>
      </p:sp>
    </p:spTree>
    <p:extLst>
      <p:ext uri="{BB962C8B-B14F-4D97-AF65-F5344CB8AC3E}">
        <p14:creationId xmlns:p14="http://schemas.microsoft.com/office/powerpoint/2010/main" val="2991067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8ce82099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8ce82099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three features per rigidbody, the thing’s position and orientation are known (assuming the positions of the three features relative to each other are known)</a:t>
            </a:r>
            <a:endParaRPr/>
          </a:p>
        </p:txBody>
      </p:sp>
    </p:spTree>
    <p:extLst>
      <p:ext uri="{BB962C8B-B14F-4D97-AF65-F5344CB8AC3E}">
        <p14:creationId xmlns:p14="http://schemas.microsoft.com/office/powerpoint/2010/main" val="1697352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8bf089a7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8bf089a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should be review! Rotation could be a 3x3 rotation matrix, or a quaternion (a,b,c,d). Position is (x,y,z)</a:t>
            </a:r>
            <a:endParaRPr/>
          </a:p>
          <a:p>
            <a:pPr marL="0" lvl="0" indent="0" algn="l" rtl="0">
              <a:spcBef>
                <a:spcPts val="0"/>
              </a:spcBef>
              <a:spcAft>
                <a:spcPts val="0"/>
              </a:spcAft>
              <a:buNone/>
            </a:pPr>
            <a:r>
              <a:rPr lang="en"/>
              <a:t>Homogeneous rotation matrix is a 4x4 matrix, with the rotation matrix on the top left and the last column being [x, y, z, 1]</a:t>
            </a:r>
            <a:endParaRPr/>
          </a:p>
        </p:txBody>
      </p:sp>
    </p:spTree>
    <p:extLst>
      <p:ext uri="{BB962C8B-B14F-4D97-AF65-F5344CB8AC3E}">
        <p14:creationId xmlns:p14="http://schemas.microsoft.com/office/powerpoint/2010/main" val="2907921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8bf089a7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8bf089a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\omega_i is the current angular velocity, \theta_i is the orientation of the object at a time i</a:t>
            </a:r>
            <a:endParaRPr/>
          </a:p>
          <a:p>
            <a:pPr marL="0" lvl="0" indent="0" algn="l" rtl="0">
              <a:spcBef>
                <a:spcPts val="0"/>
              </a:spcBef>
              <a:spcAft>
                <a:spcPts val="0"/>
              </a:spcAft>
              <a:buNone/>
            </a:pPr>
            <a:r>
              <a:rPr lang="en"/>
              <a:t>Dead reckoning -- comes from sea navigation, as the process of calculating one’s position off a previously known position </a:t>
            </a:r>
            <a:r>
              <a:rPr lang="en" u="sng">
                <a:solidFill>
                  <a:schemeClr val="hlink"/>
                </a:solidFill>
                <a:hlinkClick r:id="rId3"/>
              </a:rPr>
              <a:t>https://en.wikipedia.org/wiki/Dead_reckoning</a:t>
            </a:r>
            <a:r>
              <a:rPr lang="en"/>
              <a:t>. Time to get the pirate hat on!</a:t>
            </a:r>
            <a:endParaRPr/>
          </a:p>
          <a:p>
            <a:pPr marL="0" lvl="0" indent="0" algn="l" rtl="0">
              <a:spcBef>
                <a:spcPts val="0"/>
              </a:spcBef>
              <a:spcAft>
                <a:spcPts val="0"/>
              </a:spcAft>
              <a:buNone/>
            </a:pPr>
            <a:r>
              <a:rPr lang="en"/>
              <a:t>Axis figure from </a:t>
            </a:r>
            <a:r>
              <a:rPr lang="en" u="sng">
                <a:solidFill>
                  <a:schemeClr val="hlink"/>
                </a:solidFill>
                <a:hlinkClick r:id="rId4"/>
              </a:rPr>
              <a:t>http://www.codinglabs.net/article_world_view_projection_matrix.aspx</a:t>
            </a:r>
            <a:r>
              <a:rPr lang="en"/>
              <a:t>. </a:t>
            </a:r>
            <a:endParaRPr/>
          </a:p>
        </p:txBody>
      </p:sp>
    </p:spTree>
    <p:extLst>
      <p:ext uri="{BB962C8B-B14F-4D97-AF65-F5344CB8AC3E}">
        <p14:creationId xmlns:p14="http://schemas.microsoft.com/office/powerpoint/2010/main" val="84634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8bf53b39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8bf53b39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Drift error: divergence of the current estimate from the actual value</a:t>
            </a:r>
            <a:endParaRPr/>
          </a:p>
          <a:p>
            <a:pPr marL="0" lvl="0" indent="0" algn="l" rtl="0">
              <a:spcBef>
                <a:spcPts val="0"/>
              </a:spcBef>
              <a:spcAft>
                <a:spcPts val="0"/>
              </a:spcAft>
              <a:buNone/>
            </a:pPr>
            <a:r>
              <a:rPr lang="en"/>
              <a:t>Use another sensor (or sensors) to provide global reference (or a point of reference)</a:t>
            </a:r>
            <a:endParaRPr/>
          </a:p>
          <a:p>
            <a:pPr marL="0" lvl="0" indent="0" algn="l" rtl="0">
              <a:spcBef>
                <a:spcPts val="0"/>
              </a:spcBef>
              <a:spcAft>
                <a:spcPts val="0"/>
              </a:spcAft>
              <a:buNone/>
            </a:pPr>
            <a:r>
              <a:rPr lang="en"/>
              <a:t>Fast enough to eliminate error</a:t>
            </a:r>
            <a:endParaRPr/>
          </a:p>
          <a:p>
            <a:pPr marL="0" lvl="0" indent="0" algn="l" rtl="0">
              <a:spcBef>
                <a:spcPts val="0"/>
              </a:spcBef>
              <a:spcAft>
                <a:spcPts val="0"/>
              </a:spcAft>
              <a:buNone/>
            </a:pPr>
            <a:r>
              <a:rPr lang="en"/>
              <a:t>Slow enough to avoid VR sickness</a:t>
            </a:r>
            <a:endParaRPr/>
          </a:p>
        </p:txBody>
      </p:sp>
    </p:spTree>
    <p:extLst>
      <p:ext uri="{BB962C8B-B14F-4D97-AF65-F5344CB8AC3E}">
        <p14:creationId xmlns:p14="http://schemas.microsoft.com/office/powerpoint/2010/main" val="402802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8c40ae87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8c40ae87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Tilt error: yaw + roll</a:t>
            </a:r>
            <a:endParaRPr/>
          </a:p>
          <a:p>
            <a:pPr marL="0" lvl="0" indent="0" algn="l" rtl="0">
              <a:spcBef>
                <a:spcPts val="0"/>
              </a:spcBef>
              <a:spcAft>
                <a:spcPts val="0"/>
              </a:spcAft>
              <a:buNone/>
            </a:pPr>
            <a:r>
              <a:rPr lang="en"/>
              <a:t>To correct: you need a gravity (or “up” sensor)</a:t>
            </a:r>
            <a:endParaRPr/>
          </a:p>
          <a:p>
            <a:pPr marL="0" lvl="0" indent="0" algn="l" rtl="0">
              <a:spcBef>
                <a:spcPts val="0"/>
              </a:spcBef>
              <a:spcAft>
                <a:spcPts val="0"/>
              </a:spcAft>
              <a:buNone/>
            </a:pPr>
            <a:r>
              <a:rPr lang="en"/>
              <a:t>Yaw error: to correct: you need a “compass”</a:t>
            </a:r>
            <a:endParaRPr/>
          </a:p>
        </p:txBody>
      </p:sp>
    </p:spTree>
    <p:extLst>
      <p:ext uri="{BB962C8B-B14F-4D97-AF65-F5344CB8AC3E}">
        <p14:creationId xmlns:p14="http://schemas.microsoft.com/office/powerpoint/2010/main" val="223258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8c40ae87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8c40ae8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87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8c40ae87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8c40ae87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much as you might not want to, think about MP2! Similar to disabling rotation.</a:t>
            </a:r>
            <a:endParaRPr/>
          </a:p>
          <a:p>
            <a:pPr marL="0" lvl="0" indent="0" algn="l" rtl="0">
              <a:lnSpc>
                <a:spcPct val="115000"/>
              </a:lnSpc>
              <a:spcBef>
                <a:spcPts val="0"/>
              </a:spcBef>
              <a:spcAft>
                <a:spcPts val="0"/>
              </a:spcAft>
              <a:buNone/>
            </a:pPr>
            <a:r>
              <a:rPr lang="en" sz="1400">
                <a:solidFill>
                  <a:schemeClr val="dk1"/>
                </a:solidFill>
              </a:rPr>
              <a:t>δ = a・y</a:t>
            </a:r>
            <a:r>
              <a:rPr lang="en" sz="1400" baseline="30000">
                <a:solidFill>
                  <a:schemeClr val="dk1"/>
                </a:solidFill>
              </a:rPr>
              <a:t>-1 </a:t>
            </a:r>
            <a:r>
              <a:rPr lang="en" sz="1400">
                <a:solidFill>
                  <a:schemeClr val="dk1"/>
                </a:solidFill>
              </a:rPr>
              <a:t>(where a is the measured global up vector and y is the estimated up-vector (aka y axis in local coordinate frame)) </a:t>
            </a:r>
            <a:endParaRPr sz="1400">
              <a:solidFill>
                <a:schemeClr val="dk1"/>
              </a:solidFill>
            </a:endParaRPr>
          </a:p>
          <a:p>
            <a:pPr marL="0" lvl="0" indent="0" algn="l" rtl="0">
              <a:lnSpc>
                <a:spcPct val="115000"/>
              </a:lnSpc>
              <a:spcBef>
                <a:spcPts val="1600"/>
              </a:spcBef>
              <a:spcAft>
                <a:spcPts val="0"/>
              </a:spcAft>
              <a:buNone/>
            </a:pPr>
            <a:r>
              <a:rPr lang="en" sz="1400">
                <a:solidFill>
                  <a:schemeClr val="dk1"/>
                </a:solidFill>
              </a:rPr>
              <a:t>Objective: Rotate everything in the scene by δ.</a:t>
            </a:r>
            <a:endParaRPr sz="1400">
              <a:solidFill>
                <a:schemeClr val="dk1"/>
              </a:solidFill>
            </a:endParaRPr>
          </a:p>
          <a:p>
            <a:pPr marL="0" lvl="0" indent="0" algn="l" rtl="0">
              <a:lnSpc>
                <a:spcPct val="115000"/>
              </a:lnSpc>
              <a:spcBef>
                <a:spcPts val="1600"/>
              </a:spcBef>
              <a:spcAft>
                <a:spcPts val="0"/>
              </a:spcAft>
              <a:buNone/>
            </a:pPr>
            <a:r>
              <a:rPr lang="en" sz="1400">
                <a:solidFill>
                  <a:schemeClr val="dk1"/>
                </a:solidFill>
              </a:rPr>
              <a:t>Apply it in small increments to avoid VR sickness (due to jitter or other unnatural movements),</a:t>
            </a:r>
            <a:endParaRPr sz="1400">
              <a:solidFill>
                <a:schemeClr val="dk1"/>
              </a:solidFill>
            </a:endParaRPr>
          </a:p>
          <a:p>
            <a:pPr marL="0" lvl="0" indent="0" algn="l" rtl="0">
              <a:lnSpc>
                <a:spcPct val="115000"/>
              </a:lnSpc>
              <a:spcBef>
                <a:spcPts val="1600"/>
              </a:spcBef>
              <a:spcAft>
                <a:spcPts val="1600"/>
              </a:spcAft>
              <a:buNone/>
            </a:pPr>
            <a:r>
              <a:rPr lang="en" sz="1400">
                <a:solidFill>
                  <a:schemeClr val="dk1"/>
                </a:solidFill>
              </a:rPr>
              <a:t>but still fast enough to correct the error imperceptibly.</a:t>
            </a:r>
            <a:endParaRPr sz="1400" baseline="30000">
              <a:solidFill>
                <a:schemeClr val="dk1"/>
              </a:solidFill>
            </a:endParaRPr>
          </a:p>
        </p:txBody>
      </p:sp>
    </p:spTree>
    <p:extLst>
      <p:ext uri="{BB962C8B-B14F-4D97-AF65-F5344CB8AC3E}">
        <p14:creationId xmlns:p14="http://schemas.microsoft.com/office/powerpoint/2010/main" val="114039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8c40ae87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8c40ae87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measure a 3-vector of acceleration of the device</a:t>
            </a:r>
            <a:endParaRPr/>
          </a:p>
        </p:txBody>
      </p:sp>
    </p:spTree>
    <p:extLst>
      <p:ext uri="{BB962C8B-B14F-4D97-AF65-F5344CB8AC3E}">
        <p14:creationId xmlns:p14="http://schemas.microsoft.com/office/powerpoint/2010/main" val="70967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6732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0710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11/13/2018</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11/13/2018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itLuNFfrFW0"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2.xml"/><Relationship Id="rId1" Type="http://schemas.openxmlformats.org/officeDocument/2006/relationships/video" Target="https://www.youtube.com/embed/jk-B33UB15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Tracking</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498VR: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
        <p:nvSpPr>
          <p:cNvPr id="3" name="Rectangle 2">
            <a:extLst>
              <a:ext uri="{FF2B5EF4-FFF2-40B4-BE49-F238E27FC236}">
                <a16:creationId xmlns:a16="http://schemas.microsoft.com/office/drawing/2014/main" id="{8651E5AD-5F8E-40A3-8A3C-6244C9467A7F}"/>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FFFE9937-5288-4702-9059-1E31B58F795B}"/>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Using Accelerometer as “Up” Sensor</a:t>
            </a:r>
            <a:endParaRPr/>
          </a:p>
        </p:txBody>
      </p:sp>
      <p:sp>
        <p:nvSpPr>
          <p:cNvPr id="147" name="Google Shape;147;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What do accelerometers measure?</a:t>
            </a:r>
            <a:endParaRPr>
              <a:solidFill>
                <a:schemeClr val="dk1"/>
              </a:solidFill>
            </a:endParaRPr>
          </a:p>
          <a:p>
            <a:pPr marL="0" indent="0">
              <a:spcBef>
                <a:spcPts val="2133"/>
              </a:spcBef>
              <a:spcAft>
                <a:spcPts val="2133"/>
              </a:spcAft>
              <a:buNone/>
            </a:pPr>
            <a:r>
              <a:rPr lang="en">
                <a:solidFill>
                  <a:schemeClr val="dk1"/>
                </a:solidFill>
              </a:rPr>
              <a:t>If device is in free fall?</a:t>
            </a:r>
            <a:endParaRPr>
              <a:solidFill>
                <a:schemeClr val="dk1"/>
              </a:solidFill>
            </a:endParaRPr>
          </a:p>
        </p:txBody>
      </p:sp>
      <p:pic>
        <p:nvPicPr>
          <p:cNvPr id="148" name="Google Shape;148;p23"/>
          <p:cNvPicPr preferRelativeResize="0"/>
          <p:nvPr/>
        </p:nvPicPr>
        <p:blipFill>
          <a:blip r:embed="rId3">
            <a:alphaModFix/>
          </a:blip>
          <a:stretch>
            <a:fillRect/>
          </a:stretch>
        </p:blipFill>
        <p:spPr>
          <a:xfrm>
            <a:off x="7512067" y="1536633"/>
            <a:ext cx="3797132" cy="1430200"/>
          </a:xfrm>
          <a:prstGeom prst="rect">
            <a:avLst/>
          </a:prstGeom>
          <a:noFill/>
          <a:ln>
            <a:noFill/>
          </a:ln>
        </p:spPr>
      </p:pic>
    </p:spTree>
    <p:extLst>
      <p:ext uri="{BB962C8B-B14F-4D97-AF65-F5344CB8AC3E}">
        <p14:creationId xmlns:p14="http://schemas.microsoft.com/office/powerpoint/2010/main" val="152939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Using Accelerometer as “Up” Sensor</a:t>
            </a:r>
            <a:endParaRPr/>
          </a:p>
        </p:txBody>
      </p:sp>
      <p:sp>
        <p:nvSpPr>
          <p:cNvPr id="154" name="Google Shape;154;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What do accelerometers measure?</a:t>
            </a:r>
            <a:endParaRPr>
              <a:solidFill>
                <a:schemeClr val="dk1"/>
              </a:solidFill>
            </a:endParaRPr>
          </a:p>
          <a:p>
            <a:pPr marL="0" indent="0">
              <a:spcBef>
                <a:spcPts val="2133"/>
              </a:spcBef>
              <a:spcAft>
                <a:spcPts val="2133"/>
              </a:spcAft>
              <a:buNone/>
            </a:pPr>
            <a:r>
              <a:rPr lang="en">
                <a:solidFill>
                  <a:schemeClr val="dk1"/>
                </a:solidFill>
              </a:rPr>
              <a:t>If device is in free fall? (hint: or in outer space)</a:t>
            </a:r>
            <a:endParaRPr>
              <a:solidFill>
                <a:schemeClr val="dk1"/>
              </a:solidFill>
            </a:endParaRPr>
          </a:p>
        </p:txBody>
      </p:sp>
      <p:pic>
        <p:nvPicPr>
          <p:cNvPr id="155" name="Google Shape;155;p24"/>
          <p:cNvPicPr preferRelativeResize="0"/>
          <p:nvPr/>
        </p:nvPicPr>
        <p:blipFill>
          <a:blip r:embed="rId3">
            <a:alphaModFix/>
          </a:blip>
          <a:stretch>
            <a:fillRect/>
          </a:stretch>
        </p:blipFill>
        <p:spPr>
          <a:xfrm>
            <a:off x="7512067" y="1536633"/>
            <a:ext cx="3797132" cy="1430200"/>
          </a:xfrm>
          <a:prstGeom prst="rect">
            <a:avLst/>
          </a:prstGeom>
          <a:noFill/>
          <a:ln>
            <a:noFill/>
          </a:ln>
        </p:spPr>
      </p:pic>
    </p:spTree>
    <p:extLst>
      <p:ext uri="{BB962C8B-B14F-4D97-AF65-F5344CB8AC3E}">
        <p14:creationId xmlns:p14="http://schemas.microsoft.com/office/powerpoint/2010/main" val="57607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Using Accelerometer as “Up” Sensor</a:t>
            </a:r>
            <a:endParaRPr/>
          </a:p>
        </p:txBody>
      </p:sp>
      <p:sp>
        <p:nvSpPr>
          <p:cNvPr id="161" name="Google Shape;161;p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What do accelerometers measure?</a:t>
            </a:r>
            <a:endParaRPr>
              <a:solidFill>
                <a:schemeClr val="dk1"/>
              </a:solidFill>
            </a:endParaRPr>
          </a:p>
          <a:p>
            <a:pPr marL="0" indent="0">
              <a:spcBef>
                <a:spcPts val="2133"/>
              </a:spcBef>
              <a:buNone/>
            </a:pPr>
            <a:r>
              <a:rPr lang="en">
                <a:solidFill>
                  <a:schemeClr val="dk1"/>
                </a:solidFill>
              </a:rPr>
              <a:t>If device is in free fall? (hint: or in outer space)</a:t>
            </a:r>
            <a:endParaRPr>
              <a:solidFill>
                <a:schemeClr val="dk1"/>
              </a:solidFill>
            </a:endParaRPr>
          </a:p>
          <a:p>
            <a:pPr marL="0" indent="0">
              <a:spcBef>
                <a:spcPts val="2133"/>
              </a:spcBef>
              <a:buNone/>
            </a:pPr>
            <a:endParaRPr>
              <a:solidFill>
                <a:schemeClr val="dk1"/>
              </a:solidFill>
            </a:endParaRPr>
          </a:p>
          <a:p>
            <a:pPr marL="0" indent="0">
              <a:spcBef>
                <a:spcPts val="2133"/>
              </a:spcBef>
              <a:spcAft>
                <a:spcPts val="2133"/>
              </a:spcAft>
              <a:buNone/>
            </a:pPr>
            <a:r>
              <a:rPr lang="en">
                <a:solidFill>
                  <a:schemeClr val="dk1"/>
                </a:solidFill>
              </a:rPr>
              <a:t>Lying still on a table?</a:t>
            </a:r>
            <a:endParaRPr>
              <a:solidFill>
                <a:schemeClr val="dk1"/>
              </a:solidFill>
            </a:endParaRPr>
          </a:p>
        </p:txBody>
      </p:sp>
      <p:pic>
        <p:nvPicPr>
          <p:cNvPr id="162" name="Google Shape;162;p25"/>
          <p:cNvPicPr preferRelativeResize="0"/>
          <p:nvPr/>
        </p:nvPicPr>
        <p:blipFill>
          <a:blip r:embed="rId3">
            <a:alphaModFix/>
          </a:blip>
          <a:stretch>
            <a:fillRect/>
          </a:stretch>
        </p:blipFill>
        <p:spPr>
          <a:xfrm>
            <a:off x="7512067" y="1536633"/>
            <a:ext cx="3797132" cy="1430200"/>
          </a:xfrm>
          <a:prstGeom prst="rect">
            <a:avLst/>
          </a:prstGeom>
          <a:noFill/>
          <a:ln>
            <a:noFill/>
          </a:ln>
        </p:spPr>
      </p:pic>
      <p:pic>
        <p:nvPicPr>
          <p:cNvPr id="163" name="Google Shape;163;p25"/>
          <p:cNvPicPr preferRelativeResize="0"/>
          <p:nvPr/>
        </p:nvPicPr>
        <p:blipFill>
          <a:blip r:embed="rId4">
            <a:alphaModFix/>
          </a:blip>
          <a:stretch>
            <a:fillRect/>
          </a:stretch>
        </p:blipFill>
        <p:spPr>
          <a:xfrm>
            <a:off x="415600" y="2966837"/>
            <a:ext cx="9473555" cy="3891167"/>
          </a:xfrm>
          <a:prstGeom prst="rect">
            <a:avLst/>
          </a:prstGeom>
          <a:noFill/>
          <a:ln>
            <a:noFill/>
          </a:ln>
        </p:spPr>
      </p:pic>
    </p:spTree>
    <p:extLst>
      <p:ext uri="{BB962C8B-B14F-4D97-AF65-F5344CB8AC3E}">
        <p14:creationId xmlns:p14="http://schemas.microsoft.com/office/powerpoint/2010/main" val="933981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Use Accelerometer to Correct Tilt Error</a:t>
            </a:r>
            <a:endParaRPr/>
          </a:p>
        </p:txBody>
      </p:sp>
      <p:sp>
        <p:nvSpPr>
          <p:cNvPr id="169" name="Google Shape;169;p26"/>
          <p:cNvSpPr txBox="1">
            <a:spLocks noGrp="1"/>
          </p:cNvSpPr>
          <p:nvPr>
            <p:ph type="body" idx="1"/>
          </p:nvPr>
        </p:nvSpPr>
        <p:spPr>
          <a:xfrm>
            <a:off x="6113267" y="1536633"/>
            <a:ext cx="5663200" cy="4555200"/>
          </a:xfrm>
          <a:prstGeom prst="rect">
            <a:avLst/>
          </a:prstGeom>
        </p:spPr>
        <p:txBody>
          <a:bodyPr spcFirstLastPara="1" vert="horz" wrap="square" lIns="121900" tIns="121900" rIns="121900" bIns="121900" rtlCol="0" anchor="t" anchorCtr="0">
            <a:noAutofit/>
          </a:bodyPr>
          <a:lstStyle/>
          <a:p>
            <a:pPr marL="0" indent="0">
              <a:buNone/>
            </a:pPr>
            <a:r>
              <a:rPr lang="en" sz="3200">
                <a:solidFill>
                  <a:schemeClr val="dk1"/>
                </a:solidFill>
              </a:rPr>
              <a:t>Problem:</a:t>
            </a:r>
            <a:endParaRPr sz="3200">
              <a:solidFill>
                <a:schemeClr val="dk1"/>
              </a:solidFill>
            </a:endParaRPr>
          </a:p>
          <a:p>
            <a:pPr marL="0" indent="0">
              <a:spcBef>
                <a:spcPts val="2133"/>
              </a:spcBef>
              <a:buNone/>
            </a:pPr>
            <a:r>
              <a:rPr lang="en">
                <a:solidFill>
                  <a:schemeClr val="dk1"/>
                </a:solidFill>
              </a:rPr>
              <a:t>Accelerometer measures vector sum of linear acceleration of the sensor and gravity.</a:t>
            </a:r>
            <a:endParaRPr>
              <a:solidFill>
                <a:schemeClr val="dk1"/>
              </a:solidFill>
            </a:endParaRPr>
          </a:p>
          <a:p>
            <a:pPr marL="0" indent="0">
              <a:spcBef>
                <a:spcPts val="2133"/>
              </a:spcBef>
              <a:buNone/>
            </a:pPr>
            <a:r>
              <a:rPr lang="en" sz="3200">
                <a:solidFill>
                  <a:schemeClr val="dk1"/>
                </a:solidFill>
              </a:rPr>
              <a:t>Solution:</a:t>
            </a:r>
            <a:endParaRPr sz="3200">
              <a:solidFill>
                <a:schemeClr val="dk1"/>
              </a:solidFill>
            </a:endParaRPr>
          </a:p>
          <a:p>
            <a:pPr marL="0" indent="0">
              <a:spcBef>
                <a:spcPts val="2133"/>
              </a:spcBef>
              <a:spcAft>
                <a:spcPts val="2133"/>
              </a:spcAft>
              <a:buNone/>
            </a:pPr>
            <a:r>
              <a:rPr lang="en">
                <a:solidFill>
                  <a:schemeClr val="dk1"/>
                </a:solidFill>
              </a:rPr>
              <a:t>Use heuristic to detect when “not moving” and apply correction only then.</a:t>
            </a:r>
            <a:endParaRPr>
              <a:solidFill>
                <a:schemeClr val="dk1"/>
              </a:solidFill>
            </a:endParaRPr>
          </a:p>
        </p:txBody>
      </p:sp>
      <p:cxnSp>
        <p:nvCxnSpPr>
          <p:cNvPr id="170" name="Google Shape;170;p26"/>
          <p:cNvCxnSpPr/>
          <p:nvPr/>
        </p:nvCxnSpPr>
        <p:spPr>
          <a:xfrm rot="10800000">
            <a:off x="2383133" y="3244467"/>
            <a:ext cx="0" cy="2124000"/>
          </a:xfrm>
          <a:prstGeom prst="straightConnector1">
            <a:avLst/>
          </a:prstGeom>
          <a:noFill/>
          <a:ln w="9525" cap="flat" cmpd="sng">
            <a:solidFill>
              <a:schemeClr val="dk1"/>
            </a:solidFill>
            <a:prstDash val="solid"/>
            <a:round/>
            <a:headEnd type="none" w="med" len="med"/>
            <a:tailEnd type="triangle" w="med" len="med"/>
          </a:ln>
        </p:spPr>
      </p:cxnSp>
      <p:cxnSp>
        <p:nvCxnSpPr>
          <p:cNvPr id="171" name="Google Shape;171;p26"/>
          <p:cNvCxnSpPr/>
          <p:nvPr/>
        </p:nvCxnSpPr>
        <p:spPr>
          <a:xfrm rot="10800000" flipH="1">
            <a:off x="2383133" y="2260000"/>
            <a:ext cx="1744000" cy="3091200"/>
          </a:xfrm>
          <a:prstGeom prst="straightConnector1">
            <a:avLst/>
          </a:prstGeom>
          <a:noFill/>
          <a:ln w="9525" cap="flat" cmpd="sng">
            <a:solidFill>
              <a:srgbClr val="FF0000"/>
            </a:solidFill>
            <a:prstDash val="solid"/>
            <a:round/>
            <a:headEnd type="none" w="med" len="med"/>
            <a:tailEnd type="triangle" w="med" len="med"/>
          </a:ln>
        </p:spPr>
      </p:cxnSp>
      <p:cxnSp>
        <p:nvCxnSpPr>
          <p:cNvPr id="172" name="Google Shape;172;p26"/>
          <p:cNvCxnSpPr/>
          <p:nvPr/>
        </p:nvCxnSpPr>
        <p:spPr>
          <a:xfrm rot="10800000" flipH="1">
            <a:off x="2383133" y="2294433"/>
            <a:ext cx="1709600" cy="967200"/>
          </a:xfrm>
          <a:prstGeom prst="straightConnector1">
            <a:avLst/>
          </a:prstGeom>
          <a:noFill/>
          <a:ln w="9525" cap="flat" cmpd="sng">
            <a:solidFill>
              <a:srgbClr val="00FF00"/>
            </a:solidFill>
            <a:prstDash val="solid"/>
            <a:round/>
            <a:headEnd type="none" w="med" len="med"/>
            <a:tailEnd type="triangle" w="med" len="med"/>
          </a:ln>
        </p:spPr>
      </p:cxnSp>
      <p:pic>
        <p:nvPicPr>
          <p:cNvPr id="173" name="Google Shape;173;p26"/>
          <p:cNvPicPr preferRelativeResize="0"/>
          <p:nvPr/>
        </p:nvPicPr>
        <p:blipFill>
          <a:blip r:embed="rId3">
            <a:alphaModFix/>
          </a:blip>
          <a:stretch>
            <a:fillRect/>
          </a:stretch>
        </p:blipFill>
        <p:spPr>
          <a:xfrm>
            <a:off x="415598" y="1602667"/>
            <a:ext cx="4681233" cy="4405867"/>
          </a:xfrm>
          <a:prstGeom prst="rect">
            <a:avLst/>
          </a:prstGeom>
          <a:noFill/>
          <a:ln>
            <a:noFill/>
          </a:ln>
        </p:spPr>
      </p:pic>
    </p:spTree>
    <p:extLst>
      <p:ext uri="{BB962C8B-B14F-4D97-AF65-F5344CB8AC3E}">
        <p14:creationId xmlns:p14="http://schemas.microsoft.com/office/powerpoint/2010/main" val="396702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Use Magnetometer to Correct Yaw Error</a:t>
            </a:r>
            <a:endParaRPr/>
          </a:p>
        </p:txBody>
      </p:sp>
      <p:sp>
        <p:nvSpPr>
          <p:cNvPr id="179" name="Google Shape;179;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sz="2933">
                <a:solidFill>
                  <a:schemeClr val="dk1"/>
                </a:solidFill>
              </a:rPr>
              <a:t>Similar to tilt correction:</a:t>
            </a:r>
            <a:endParaRPr sz="2933">
              <a:solidFill>
                <a:schemeClr val="dk1"/>
              </a:solidFill>
            </a:endParaRPr>
          </a:p>
          <a:p>
            <a:pPr>
              <a:spcBef>
                <a:spcPts val="2133"/>
              </a:spcBef>
              <a:buClr>
                <a:schemeClr val="dk1"/>
              </a:buClr>
            </a:pPr>
            <a:r>
              <a:rPr lang="en">
                <a:solidFill>
                  <a:schemeClr val="dk1"/>
                </a:solidFill>
              </a:rPr>
              <a:t>Calculate reference error</a:t>
            </a:r>
            <a:endParaRPr>
              <a:solidFill>
                <a:schemeClr val="dk1"/>
              </a:solidFill>
            </a:endParaRPr>
          </a:p>
          <a:p>
            <a:pPr>
              <a:buClr>
                <a:schemeClr val="dk1"/>
              </a:buClr>
            </a:pPr>
            <a:r>
              <a:rPr lang="en">
                <a:solidFill>
                  <a:schemeClr val="dk1"/>
                </a:solidFill>
              </a:rPr>
              <a:t>Gradually apply using complementary filter</a:t>
            </a:r>
            <a:endParaRPr>
              <a:solidFill>
                <a:schemeClr val="dk1"/>
              </a:solidFill>
            </a:endParaRPr>
          </a:p>
          <a:p>
            <a:pPr marL="0" indent="0">
              <a:spcBef>
                <a:spcPts val="2133"/>
              </a:spcBef>
              <a:buNone/>
            </a:pPr>
            <a:r>
              <a:rPr lang="en" sz="2933">
                <a:solidFill>
                  <a:schemeClr val="dk1"/>
                </a:solidFill>
              </a:rPr>
              <a:t>Problems:</a:t>
            </a:r>
            <a:endParaRPr sz="2933">
              <a:solidFill>
                <a:schemeClr val="dk1"/>
              </a:solidFill>
            </a:endParaRPr>
          </a:p>
          <a:p>
            <a:pPr>
              <a:spcBef>
                <a:spcPts val="2133"/>
              </a:spcBef>
              <a:buClr>
                <a:schemeClr val="dk1"/>
              </a:buClr>
            </a:pPr>
            <a:r>
              <a:rPr lang="en">
                <a:solidFill>
                  <a:schemeClr val="dk1"/>
                </a:solidFill>
              </a:rPr>
              <a:t>Vector sum of Earth’s magnetic field + ambient interference (building structure, electronics nearby, etc.) + the device’s electronics itself</a:t>
            </a:r>
            <a:endParaRPr>
              <a:solidFill>
                <a:schemeClr val="dk1"/>
              </a:solidFill>
            </a:endParaRPr>
          </a:p>
          <a:p>
            <a:pPr>
              <a:buClr>
                <a:schemeClr val="dk1"/>
              </a:buClr>
            </a:pPr>
            <a:r>
              <a:rPr lang="en">
                <a:solidFill>
                  <a:schemeClr val="dk1"/>
                </a:solidFill>
              </a:rPr>
              <a:t>The field strength will vary over time and space!</a:t>
            </a:r>
            <a:endParaRPr>
              <a:solidFill>
                <a:schemeClr val="dk1"/>
              </a:solidFill>
            </a:endParaRPr>
          </a:p>
          <a:p>
            <a:pPr>
              <a:buClr>
                <a:schemeClr val="dk1"/>
              </a:buClr>
            </a:pPr>
            <a:r>
              <a:rPr lang="en">
                <a:solidFill>
                  <a:schemeClr val="dk1"/>
                </a:solidFill>
              </a:rPr>
              <a:t>Generally, accurate to ≈ 5º</a:t>
            </a:r>
            <a:endParaRPr>
              <a:solidFill>
                <a:schemeClr val="dk1"/>
              </a:solidFill>
            </a:endParaRPr>
          </a:p>
        </p:txBody>
      </p:sp>
      <p:pic>
        <p:nvPicPr>
          <p:cNvPr id="180" name="Google Shape;180;p27"/>
          <p:cNvPicPr preferRelativeResize="0"/>
          <p:nvPr/>
        </p:nvPicPr>
        <p:blipFill>
          <a:blip r:embed="rId3">
            <a:alphaModFix/>
          </a:blip>
          <a:stretch>
            <a:fillRect/>
          </a:stretch>
        </p:blipFill>
        <p:spPr>
          <a:xfrm>
            <a:off x="6948401" y="2037734"/>
            <a:ext cx="1839300" cy="1511367"/>
          </a:xfrm>
          <a:prstGeom prst="rect">
            <a:avLst/>
          </a:prstGeom>
          <a:noFill/>
          <a:ln>
            <a:noFill/>
          </a:ln>
        </p:spPr>
      </p:pic>
    </p:spTree>
    <p:extLst>
      <p:ext uri="{BB962C8B-B14F-4D97-AF65-F5344CB8AC3E}">
        <p14:creationId xmlns:p14="http://schemas.microsoft.com/office/powerpoint/2010/main" val="26745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endParaRPr/>
          </a:p>
        </p:txBody>
      </p:sp>
      <p:sp>
        <p:nvSpPr>
          <p:cNvPr id="186" name="Google Shape;186;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187" name="Google Shape;187;p28"/>
          <p:cNvPicPr preferRelativeResize="0"/>
          <p:nvPr/>
        </p:nvPicPr>
        <p:blipFill>
          <a:blip r:embed="rId3">
            <a:alphaModFix/>
          </a:blip>
          <a:stretch>
            <a:fillRect/>
          </a:stretch>
        </p:blipFill>
        <p:spPr>
          <a:xfrm>
            <a:off x="2655913" y="768318"/>
            <a:ext cx="6880167" cy="5321369"/>
          </a:xfrm>
          <a:prstGeom prst="rect">
            <a:avLst/>
          </a:prstGeom>
          <a:noFill/>
          <a:ln>
            <a:noFill/>
          </a:ln>
        </p:spPr>
      </p:pic>
    </p:spTree>
    <p:extLst>
      <p:ext uri="{BB962C8B-B14F-4D97-AF65-F5344CB8AC3E}">
        <p14:creationId xmlns:p14="http://schemas.microsoft.com/office/powerpoint/2010/main" val="553275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Estimating Position and Orientation</a:t>
            </a:r>
            <a:endParaRPr/>
          </a:p>
        </p:txBody>
      </p:sp>
      <p:sp>
        <p:nvSpPr>
          <p:cNvPr id="193" name="Google Shape;193;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sz="3200">
                <a:solidFill>
                  <a:schemeClr val="dk1"/>
                </a:solidFill>
              </a:rPr>
              <a:t>The Problem:</a:t>
            </a:r>
            <a:endParaRPr sz="3200">
              <a:solidFill>
                <a:schemeClr val="dk1"/>
              </a:solidFill>
            </a:endParaRPr>
          </a:p>
          <a:p>
            <a:pPr>
              <a:spcBef>
                <a:spcPts val="2133"/>
              </a:spcBef>
              <a:buClr>
                <a:schemeClr val="dk1"/>
              </a:buClr>
            </a:pPr>
            <a:r>
              <a:rPr lang="en">
                <a:solidFill>
                  <a:schemeClr val="dk1"/>
                </a:solidFill>
              </a:rPr>
              <a:t>Allow and track parallax motion (translations)</a:t>
            </a:r>
            <a:endParaRPr>
              <a:solidFill>
                <a:schemeClr val="dk1"/>
              </a:solidFill>
            </a:endParaRPr>
          </a:p>
          <a:p>
            <a:pPr>
              <a:buClr>
                <a:schemeClr val="dk1"/>
              </a:buClr>
            </a:pPr>
            <a:r>
              <a:rPr lang="en">
                <a:solidFill>
                  <a:schemeClr val="dk1"/>
                </a:solidFill>
              </a:rPr>
              <a:t>IMU (accelerometer + gyroscope + magnetometer) is not enough</a:t>
            </a:r>
            <a:endParaRPr>
              <a:solidFill>
                <a:schemeClr val="dk1"/>
              </a:solidFill>
            </a:endParaRPr>
          </a:p>
          <a:p>
            <a:pPr lvl="1" indent="-457189">
              <a:spcBef>
                <a:spcPts val="0"/>
              </a:spcBef>
              <a:buClr>
                <a:schemeClr val="dk1"/>
              </a:buClr>
              <a:buSzPts val="1800"/>
            </a:pPr>
            <a:r>
              <a:rPr lang="en">
                <a:solidFill>
                  <a:schemeClr val="dk1"/>
                </a:solidFill>
              </a:rPr>
              <a:t>Drift errors too fast and no good way to detect</a:t>
            </a:r>
            <a:endParaRPr>
              <a:solidFill>
                <a:schemeClr val="dk1"/>
              </a:solidFill>
            </a:endParaRPr>
          </a:p>
          <a:p>
            <a:pPr>
              <a:buClr>
                <a:schemeClr val="dk1"/>
              </a:buClr>
            </a:pPr>
            <a:r>
              <a:rPr lang="en">
                <a:solidFill>
                  <a:schemeClr val="dk1"/>
                </a:solidFill>
              </a:rPr>
              <a:t>Need: high accuracy and stability</a:t>
            </a:r>
            <a:endParaRPr>
              <a:solidFill>
                <a:schemeClr val="dk1"/>
              </a:solidFill>
            </a:endParaRPr>
          </a:p>
          <a:p>
            <a:pPr marL="0" indent="0">
              <a:spcBef>
                <a:spcPts val="2133"/>
              </a:spcBef>
              <a:buNone/>
            </a:pPr>
            <a:r>
              <a:rPr lang="en" sz="3200">
                <a:solidFill>
                  <a:schemeClr val="dk1"/>
                </a:solidFill>
              </a:rPr>
              <a:t>Solutions:</a:t>
            </a:r>
            <a:endParaRPr sz="3200">
              <a:solidFill>
                <a:schemeClr val="dk1"/>
              </a:solidFill>
            </a:endParaRPr>
          </a:p>
          <a:p>
            <a:pPr>
              <a:spcBef>
                <a:spcPts val="2133"/>
              </a:spcBef>
              <a:buClr>
                <a:schemeClr val="dk1"/>
              </a:buClr>
            </a:pPr>
            <a:r>
              <a:rPr lang="en">
                <a:solidFill>
                  <a:schemeClr val="dk1"/>
                </a:solidFill>
              </a:rPr>
              <a:t>Generate own EM signal</a:t>
            </a:r>
            <a:endParaRPr>
              <a:solidFill>
                <a:schemeClr val="dk1"/>
              </a:solidFill>
            </a:endParaRPr>
          </a:p>
          <a:p>
            <a:pPr>
              <a:buClr>
                <a:schemeClr val="dk1"/>
              </a:buClr>
            </a:pPr>
            <a:r>
              <a:rPr lang="en">
                <a:solidFill>
                  <a:schemeClr val="dk1"/>
                </a:solidFill>
              </a:rPr>
              <a:t>Visibility or line-of-sight methods</a:t>
            </a:r>
            <a:endParaRPr>
              <a:solidFill>
                <a:schemeClr val="dk1"/>
              </a:solidFill>
            </a:endParaRPr>
          </a:p>
        </p:txBody>
      </p:sp>
    </p:spTree>
    <p:extLst>
      <p:ext uri="{BB962C8B-B14F-4D97-AF65-F5344CB8AC3E}">
        <p14:creationId xmlns:p14="http://schemas.microsoft.com/office/powerpoint/2010/main" val="225384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Position Tracking: Visibility Methods</a:t>
            </a:r>
            <a:endParaRPr/>
          </a:p>
        </p:txBody>
      </p:sp>
      <p:sp>
        <p:nvSpPr>
          <p:cNvPr id="199" name="Google Shape;199;p30"/>
          <p:cNvSpPr txBox="1">
            <a:spLocks noGrp="1"/>
          </p:cNvSpPr>
          <p:nvPr>
            <p:ph type="body" idx="1"/>
          </p:nvPr>
        </p:nvSpPr>
        <p:spPr>
          <a:xfrm>
            <a:off x="415600" y="1536633"/>
            <a:ext cx="11360800" cy="7636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
                <a:solidFill>
                  <a:schemeClr val="dk1"/>
                </a:solidFill>
              </a:rPr>
              <a:t>Camera arrangements:</a:t>
            </a:r>
            <a:endParaRPr>
              <a:solidFill>
                <a:schemeClr val="dk1"/>
              </a:solidFill>
            </a:endParaRPr>
          </a:p>
        </p:txBody>
      </p:sp>
      <p:sp>
        <p:nvSpPr>
          <p:cNvPr id="200" name="Google Shape;200;p30"/>
          <p:cNvSpPr txBox="1"/>
          <p:nvPr/>
        </p:nvSpPr>
        <p:spPr>
          <a:xfrm>
            <a:off x="1606000" y="2158633"/>
            <a:ext cx="2331200" cy="673600"/>
          </a:xfrm>
          <a:prstGeom prst="rect">
            <a:avLst/>
          </a:prstGeom>
          <a:noFill/>
          <a:ln>
            <a:noFill/>
          </a:ln>
        </p:spPr>
        <p:txBody>
          <a:bodyPr spcFirstLastPara="1" wrap="square" lIns="121900" tIns="121900" rIns="121900" bIns="121900" anchor="t" anchorCtr="0">
            <a:noAutofit/>
          </a:bodyPr>
          <a:lstStyle/>
          <a:p>
            <a:pPr algn="ctr"/>
            <a:r>
              <a:rPr lang="en" sz="2400">
                <a:solidFill>
                  <a:schemeClr val="dk1"/>
                </a:solidFill>
              </a:rPr>
              <a:t>On headset</a:t>
            </a:r>
            <a:endParaRPr sz="2400">
              <a:solidFill>
                <a:schemeClr val="dk1"/>
              </a:solidFill>
            </a:endParaRPr>
          </a:p>
        </p:txBody>
      </p:sp>
      <p:sp>
        <p:nvSpPr>
          <p:cNvPr id="201" name="Google Shape;201;p30"/>
          <p:cNvSpPr txBox="1"/>
          <p:nvPr/>
        </p:nvSpPr>
        <p:spPr>
          <a:xfrm>
            <a:off x="8354233" y="2300233"/>
            <a:ext cx="2331200" cy="673600"/>
          </a:xfrm>
          <a:prstGeom prst="rect">
            <a:avLst/>
          </a:prstGeom>
          <a:noFill/>
          <a:ln>
            <a:noFill/>
          </a:ln>
        </p:spPr>
        <p:txBody>
          <a:bodyPr spcFirstLastPara="1" wrap="square" lIns="121900" tIns="121900" rIns="121900" bIns="121900" anchor="t" anchorCtr="0">
            <a:noAutofit/>
          </a:bodyPr>
          <a:lstStyle/>
          <a:p>
            <a:pPr algn="ctr"/>
            <a:r>
              <a:rPr lang="en" sz="2400">
                <a:solidFill>
                  <a:schemeClr val="dk1"/>
                </a:solidFill>
              </a:rPr>
              <a:t>In world</a:t>
            </a:r>
            <a:endParaRPr sz="2400">
              <a:solidFill>
                <a:schemeClr val="dk1"/>
              </a:solidFill>
            </a:endParaRPr>
          </a:p>
        </p:txBody>
      </p:sp>
      <p:sp>
        <p:nvSpPr>
          <p:cNvPr id="202" name="Google Shape;202;p30"/>
          <p:cNvSpPr txBox="1"/>
          <p:nvPr/>
        </p:nvSpPr>
        <p:spPr>
          <a:xfrm>
            <a:off x="1606000" y="5504800"/>
            <a:ext cx="2331200" cy="673600"/>
          </a:xfrm>
          <a:prstGeom prst="rect">
            <a:avLst/>
          </a:prstGeom>
          <a:noFill/>
          <a:ln>
            <a:noFill/>
          </a:ln>
        </p:spPr>
        <p:txBody>
          <a:bodyPr spcFirstLastPara="1" wrap="square" lIns="121900" tIns="121900" rIns="121900" bIns="121900" anchor="t" anchorCtr="0">
            <a:noAutofit/>
          </a:bodyPr>
          <a:lstStyle/>
          <a:p>
            <a:pPr algn="ctr"/>
            <a:r>
              <a:rPr lang="en" sz="2400">
                <a:solidFill>
                  <a:schemeClr val="dk1"/>
                </a:solidFill>
              </a:rPr>
              <a:t>inside-out</a:t>
            </a:r>
            <a:endParaRPr sz="2400">
              <a:solidFill>
                <a:schemeClr val="dk1"/>
              </a:solidFill>
            </a:endParaRPr>
          </a:p>
        </p:txBody>
      </p:sp>
      <p:sp>
        <p:nvSpPr>
          <p:cNvPr id="203" name="Google Shape;203;p30"/>
          <p:cNvSpPr txBox="1"/>
          <p:nvPr/>
        </p:nvSpPr>
        <p:spPr>
          <a:xfrm>
            <a:off x="8354233" y="5504800"/>
            <a:ext cx="2331200" cy="673600"/>
          </a:xfrm>
          <a:prstGeom prst="rect">
            <a:avLst/>
          </a:prstGeom>
          <a:noFill/>
          <a:ln>
            <a:noFill/>
          </a:ln>
        </p:spPr>
        <p:txBody>
          <a:bodyPr spcFirstLastPara="1" wrap="square" lIns="121900" tIns="121900" rIns="121900" bIns="121900" anchor="t" anchorCtr="0">
            <a:noAutofit/>
          </a:bodyPr>
          <a:lstStyle/>
          <a:p>
            <a:pPr algn="ctr"/>
            <a:r>
              <a:rPr lang="en" sz="2400">
                <a:solidFill>
                  <a:schemeClr val="dk1"/>
                </a:solidFill>
              </a:rPr>
              <a:t>outside-in</a:t>
            </a:r>
            <a:endParaRPr sz="2400">
              <a:solidFill>
                <a:schemeClr val="dk1"/>
              </a:solidFill>
            </a:endParaRPr>
          </a:p>
        </p:txBody>
      </p:sp>
      <p:sp>
        <p:nvSpPr>
          <p:cNvPr id="204" name="Google Shape;204;p30"/>
          <p:cNvSpPr/>
          <p:nvPr/>
        </p:nvSpPr>
        <p:spPr>
          <a:xfrm>
            <a:off x="2124000" y="3339500"/>
            <a:ext cx="1295200" cy="1658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30"/>
          <p:cNvSpPr/>
          <p:nvPr/>
        </p:nvSpPr>
        <p:spPr>
          <a:xfrm>
            <a:off x="2901200" y="3661067"/>
            <a:ext cx="777200" cy="673600"/>
          </a:xfrm>
          <a:prstGeom prst="roundRect">
            <a:avLst>
              <a:gd name="adj" fmla="val 16667"/>
            </a:avLst>
          </a:prstGeom>
          <a:solidFill>
            <a:srgbClr val="666666"/>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206;p30"/>
          <p:cNvSpPr/>
          <p:nvPr/>
        </p:nvSpPr>
        <p:spPr>
          <a:xfrm>
            <a:off x="8742633" y="3339500"/>
            <a:ext cx="1295200" cy="1658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207;p30"/>
          <p:cNvSpPr/>
          <p:nvPr/>
        </p:nvSpPr>
        <p:spPr>
          <a:xfrm>
            <a:off x="9519833" y="3661067"/>
            <a:ext cx="777200" cy="673600"/>
          </a:xfrm>
          <a:prstGeom prst="roundRect">
            <a:avLst>
              <a:gd name="adj" fmla="val 16667"/>
            </a:avLst>
          </a:prstGeom>
          <a:solidFill>
            <a:srgbClr val="666666"/>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08" name="Google Shape;208;p30"/>
          <p:cNvPicPr preferRelativeResize="0"/>
          <p:nvPr/>
        </p:nvPicPr>
        <p:blipFill>
          <a:blip r:embed="rId3">
            <a:alphaModFix/>
          </a:blip>
          <a:stretch>
            <a:fillRect/>
          </a:stretch>
        </p:blipFill>
        <p:spPr>
          <a:xfrm>
            <a:off x="1982001" y="3035434"/>
            <a:ext cx="3973412" cy="2266167"/>
          </a:xfrm>
          <a:prstGeom prst="rect">
            <a:avLst/>
          </a:prstGeom>
          <a:noFill/>
          <a:ln>
            <a:noFill/>
          </a:ln>
        </p:spPr>
      </p:pic>
      <p:pic>
        <p:nvPicPr>
          <p:cNvPr id="209" name="Google Shape;209;p30"/>
          <p:cNvPicPr preferRelativeResize="0"/>
          <p:nvPr/>
        </p:nvPicPr>
        <p:blipFill>
          <a:blip r:embed="rId4">
            <a:alphaModFix/>
          </a:blip>
          <a:stretch>
            <a:fillRect/>
          </a:stretch>
        </p:blipFill>
        <p:spPr>
          <a:xfrm>
            <a:off x="8122686" y="2832234"/>
            <a:ext cx="4069313" cy="2704033"/>
          </a:xfrm>
          <a:prstGeom prst="rect">
            <a:avLst/>
          </a:prstGeom>
          <a:noFill/>
          <a:ln>
            <a:noFill/>
          </a:ln>
        </p:spPr>
      </p:pic>
    </p:spTree>
    <p:extLst>
      <p:ext uri="{BB962C8B-B14F-4D97-AF65-F5344CB8AC3E}">
        <p14:creationId xmlns:p14="http://schemas.microsoft.com/office/powerpoint/2010/main" val="306529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Position Tracking: Visibility Methods</a:t>
            </a:r>
            <a:endParaRPr/>
          </a:p>
        </p:txBody>
      </p:sp>
      <p:sp>
        <p:nvSpPr>
          <p:cNvPr id="215" name="Google Shape;215;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Pinhole camera:</a:t>
            </a: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spcAft>
                <a:spcPts val="2133"/>
              </a:spcAft>
              <a:buNone/>
            </a:pPr>
            <a:r>
              <a:rPr lang="en">
                <a:solidFill>
                  <a:schemeClr val="dk1"/>
                </a:solidFill>
              </a:rPr>
              <a:t>Features in an image: </a:t>
            </a:r>
            <a:endParaRPr>
              <a:solidFill>
                <a:schemeClr val="dk1"/>
              </a:solidFill>
            </a:endParaRPr>
          </a:p>
        </p:txBody>
      </p:sp>
      <p:pic>
        <p:nvPicPr>
          <p:cNvPr id="216" name="Google Shape;216;p31"/>
          <p:cNvPicPr preferRelativeResize="0"/>
          <p:nvPr/>
        </p:nvPicPr>
        <p:blipFill>
          <a:blip r:embed="rId3">
            <a:alphaModFix/>
          </a:blip>
          <a:stretch>
            <a:fillRect/>
          </a:stretch>
        </p:blipFill>
        <p:spPr>
          <a:xfrm>
            <a:off x="415609" y="1356968"/>
            <a:ext cx="8683528" cy="5501033"/>
          </a:xfrm>
          <a:prstGeom prst="rect">
            <a:avLst/>
          </a:prstGeom>
          <a:noFill/>
          <a:ln>
            <a:noFill/>
          </a:ln>
        </p:spPr>
      </p:pic>
    </p:spTree>
    <p:extLst>
      <p:ext uri="{BB962C8B-B14F-4D97-AF65-F5344CB8AC3E}">
        <p14:creationId xmlns:p14="http://schemas.microsoft.com/office/powerpoint/2010/main" val="290893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Position Tracking: Visibility Methods</a:t>
            </a:r>
            <a:endParaRPr/>
          </a:p>
          <a:p>
            <a:endParaRPr/>
          </a:p>
        </p:txBody>
      </p:sp>
      <p:sp>
        <p:nvSpPr>
          <p:cNvPr id="222" name="Google Shape;222;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chemeClr val="dk1"/>
              </a:buClr>
              <a:buAutoNum type="arabicParenR"/>
            </a:pPr>
            <a:r>
              <a:rPr lang="en">
                <a:solidFill>
                  <a:schemeClr val="dk1"/>
                </a:solidFill>
              </a:rPr>
              <a:t>Natural</a:t>
            </a:r>
            <a:endParaRPr>
              <a:solidFill>
                <a:schemeClr val="dk1"/>
              </a:solidFill>
            </a:endParaRPr>
          </a:p>
          <a:p>
            <a:pPr lvl="1">
              <a:spcBef>
                <a:spcPts val="0"/>
              </a:spcBef>
              <a:buClr>
                <a:schemeClr val="dk1"/>
              </a:buClr>
              <a:buAutoNum type="alphaLcParenR"/>
            </a:pPr>
            <a:r>
              <a:rPr lang="en">
                <a:solidFill>
                  <a:schemeClr val="dk1"/>
                </a:solidFill>
              </a:rPr>
              <a:t>Extract and maintain from natural scenes</a:t>
            </a:r>
            <a:endParaRPr>
              <a:solidFill>
                <a:schemeClr val="dk1"/>
              </a:solidFill>
            </a:endParaRPr>
          </a:p>
          <a:p>
            <a:pPr lvl="1">
              <a:spcBef>
                <a:spcPts val="0"/>
              </a:spcBef>
              <a:buClr>
                <a:schemeClr val="dk1"/>
              </a:buClr>
              <a:buAutoNum type="alphaLcParenR"/>
            </a:pPr>
            <a:r>
              <a:rPr lang="en">
                <a:solidFill>
                  <a:schemeClr val="dk1"/>
                </a:solidFill>
              </a:rPr>
              <a:t>Ignore moving objects</a:t>
            </a:r>
            <a:endParaRPr>
              <a:solidFill>
                <a:schemeClr val="dk1"/>
              </a:solidFill>
            </a:endParaRPr>
          </a:p>
          <a:p>
            <a:pPr lvl="1">
              <a:spcBef>
                <a:spcPts val="0"/>
              </a:spcBef>
              <a:buClr>
                <a:schemeClr val="dk1"/>
              </a:buClr>
              <a:buAutoNum type="alphaLcParenR"/>
            </a:pPr>
            <a:r>
              <a:rPr lang="en">
                <a:solidFill>
                  <a:schemeClr val="dk1"/>
                </a:solidFill>
              </a:rPr>
              <a:t>Hard computer vision problems</a:t>
            </a:r>
            <a:endParaRPr>
              <a:solidFill>
                <a:schemeClr val="dk1"/>
              </a:solidFill>
            </a:endParaRPr>
          </a:p>
          <a:p>
            <a:pPr lvl="1">
              <a:spcBef>
                <a:spcPts val="0"/>
              </a:spcBef>
              <a:buClr>
                <a:schemeClr val="dk1"/>
              </a:buClr>
              <a:buAutoNum type="alphaLcParenR"/>
            </a:pPr>
            <a:r>
              <a:rPr lang="en">
                <a:solidFill>
                  <a:schemeClr val="dk1"/>
                </a:solidFill>
              </a:rPr>
              <a:t>Low reliability</a:t>
            </a:r>
            <a:br>
              <a:rPr lang="en">
                <a:solidFill>
                  <a:schemeClr val="dk1"/>
                </a:solidFill>
              </a:rPr>
            </a:br>
            <a:endParaRPr>
              <a:solidFill>
                <a:schemeClr val="dk1"/>
              </a:solidFill>
            </a:endParaRPr>
          </a:p>
          <a:p>
            <a:pPr>
              <a:buClr>
                <a:schemeClr val="dk1"/>
              </a:buClr>
              <a:buAutoNum type="arabicParenR"/>
            </a:pPr>
            <a:r>
              <a:rPr lang="en">
                <a:solidFill>
                  <a:schemeClr val="dk1"/>
                </a:solidFill>
              </a:rPr>
              <a:t>Artificial</a:t>
            </a:r>
            <a:endParaRPr>
              <a:solidFill>
                <a:schemeClr val="dk1"/>
              </a:solidFill>
            </a:endParaRPr>
          </a:p>
          <a:p>
            <a:pPr lvl="1">
              <a:spcBef>
                <a:spcPts val="0"/>
              </a:spcBef>
              <a:buClr>
                <a:schemeClr val="dk1"/>
              </a:buClr>
              <a:buAutoNum type="alphaLcParenR"/>
            </a:pPr>
            <a:r>
              <a:rPr lang="en">
                <a:solidFill>
                  <a:schemeClr val="dk1"/>
                </a:solidFill>
              </a:rPr>
              <a:t>Use known fixed markers in environment</a:t>
            </a:r>
            <a:endParaRPr>
              <a:solidFill>
                <a:schemeClr val="dk1"/>
              </a:solidFill>
            </a:endParaRPr>
          </a:p>
          <a:p>
            <a:pPr lvl="2">
              <a:spcBef>
                <a:spcPts val="0"/>
              </a:spcBef>
              <a:buClr>
                <a:schemeClr val="dk1"/>
              </a:buClr>
              <a:buAutoNum type="romanLcParenR"/>
            </a:pPr>
            <a:r>
              <a:rPr lang="en">
                <a:solidFill>
                  <a:schemeClr val="dk1"/>
                </a:solidFill>
              </a:rPr>
              <a:t>QR codes, reflective tape, LEDs, lasers</a:t>
            </a:r>
            <a:endParaRPr>
              <a:solidFill>
                <a:schemeClr val="dk1"/>
              </a:solidFill>
            </a:endParaRPr>
          </a:p>
          <a:p>
            <a:pPr lvl="2">
              <a:spcBef>
                <a:spcPts val="0"/>
              </a:spcBef>
              <a:buClr>
                <a:schemeClr val="dk1"/>
              </a:buClr>
              <a:buAutoNum type="romanLcParenR"/>
            </a:pPr>
            <a:r>
              <a:rPr lang="en">
                <a:solidFill>
                  <a:schemeClr val="dk1"/>
                </a:solidFill>
              </a:rPr>
              <a:t>Can stay in IR spectrum</a:t>
            </a:r>
            <a:endParaRPr>
              <a:solidFill>
                <a:schemeClr val="dk1"/>
              </a:solidFill>
            </a:endParaRPr>
          </a:p>
          <a:p>
            <a:pPr lvl="1">
              <a:spcBef>
                <a:spcPts val="0"/>
              </a:spcBef>
              <a:buClr>
                <a:schemeClr val="dk1"/>
              </a:buClr>
              <a:buAutoNum type="alphaLcParenR"/>
            </a:pPr>
            <a:r>
              <a:rPr lang="en">
                <a:solidFill>
                  <a:schemeClr val="dk1"/>
                </a:solidFill>
              </a:rPr>
              <a:t>Trivial computer vision</a:t>
            </a:r>
            <a:endParaRPr>
              <a:solidFill>
                <a:schemeClr val="dk1"/>
              </a:solidFill>
            </a:endParaRPr>
          </a:p>
          <a:p>
            <a:pPr lvl="1">
              <a:spcBef>
                <a:spcPts val="0"/>
              </a:spcBef>
              <a:buClr>
                <a:schemeClr val="dk1"/>
              </a:buClr>
              <a:buAutoNum type="alphaLcParenR"/>
            </a:pPr>
            <a:r>
              <a:rPr lang="en">
                <a:solidFill>
                  <a:schemeClr val="dk1"/>
                </a:solidFill>
              </a:rPr>
              <a:t>Requires prior knowledge or setup of environment</a:t>
            </a:r>
            <a:endParaRPr>
              <a:solidFill>
                <a:schemeClr val="dk1"/>
              </a:solidFill>
            </a:endParaRPr>
          </a:p>
        </p:txBody>
      </p:sp>
    </p:spTree>
    <p:extLst>
      <p:ext uri="{BB962C8B-B14F-4D97-AF65-F5344CB8AC3E}">
        <p14:creationId xmlns:p14="http://schemas.microsoft.com/office/powerpoint/2010/main" val="235511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Lato"/>
              </a:rPr>
              <a:t>Tracking Systems in VR</a:t>
            </a:r>
            <a:endParaRPr dirty="0">
              <a:latin typeface="Lato"/>
            </a:endParaRPr>
          </a:p>
        </p:txBody>
      </p:sp>
      <p:sp>
        <p:nvSpPr>
          <p:cNvPr id="2" name="TextBox 1">
            <a:extLst>
              <a:ext uri="{FF2B5EF4-FFF2-40B4-BE49-F238E27FC236}">
                <a16:creationId xmlns:a16="http://schemas.microsoft.com/office/drawing/2014/main" id="{967204FE-7D0A-4EB0-9F5D-02F2BB9E39DA}"/>
              </a:ext>
            </a:extLst>
          </p:cNvPr>
          <p:cNvSpPr txBox="1"/>
          <p:nvPr/>
        </p:nvSpPr>
        <p:spPr>
          <a:xfrm>
            <a:off x="92214" y="3595379"/>
            <a:ext cx="11701601" cy="2123658"/>
          </a:xfrm>
          <a:prstGeom prst="rect">
            <a:avLst/>
          </a:prstGeom>
          <a:noFill/>
        </p:spPr>
        <p:txBody>
          <a:bodyPr wrap="none" rtlCol="0">
            <a:spAutoFit/>
          </a:bodyPr>
          <a:lstStyle/>
          <a:p>
            <a:pPr marL="285750" indent="-285750">
              <a:buFont typeface="Arial" panose="020B0604020202020204" pitchFamily="34" charset="0"/>
              <a:buChar char="•"/>
            </a:pPr>
            <a:r>
              <a:rPr lang="en-US" sz="2200" dirty="0"/>
              <a:t>Keeping track of motion in the physical world is a crucial part of any VR system.</a:t>
            </a:r>
          </a:p>
          <a:p>
            <a:pPr marL="285750" indent="-285750">
              <a:buFont typeface="Arial" panose="020B0604020202020204" pitchFamily="34" charset="0"/>
              <a:buChar char="•"/>
            </a:pPr>
            <a:r>
              <a:rPr lang="en-US" sz="2200" dirty="0"/>
              <a:t>Tracking was one of the largest obstacles to bringing VR headsets into consumer electronics, </a:t>
            </a:r>
          </a:p>
          <a:p>
            <a:pPr marL="285750" indent="-285750">
              <a:buFont typeface="Arial" panose="020B0604020202020204" pitchFamily="34" charset="0"/>
              <a:buChar char="•"/>
            </a:pPr>
            <a:r>
              <a:rPr lang="en-US" sz="2200" dirty="0"/>
              <a:t>Highly accurate tracking methods have been mostly enabled by commodity hardware components</a:t>
            </a:r>
          </a:p>
          <a:p>
            <a:pPr marL="742950" lvl="1" indent="-285750">
              <a:buFont typeface="Arial" panose="020B0604020202020204" pitchFamily="34" charset="0"/>
              <a:buChar char="•"/>
            </a:pPr>
            <a:r>
              <a:rPr lang="en-US" sz="2200" dirty="0"/>
              <a:t>inertial measurement units (IMUs)</a:t>
            </a:r>
          </a:p>
          <a:p>
            <a:pPr marL="742950" lvl="1" indent="-285750">
              <a:buFont typeface="Arial" panose="020B0604020202020204" pitchFamily="34" charset="0"/>
              <a:buChar char="•"/>
            </a:pPr>
            <a:r>
              <a:rPr lang="en-US" sz="2200" dirty="0"/>
              <a:t>Cameras</a:t>
            </a:r>
          </a:p>
          <a:p>
            <a:pPr marL="285750" indent="-285750">
              <a:buFont typeface="Arial" panose="020B0604020202020204" pitchFamily="34" charset="0"/>
              <a:buChar char="•"/>
            </a:pPr>
            <a:r>
              <a:rPr lang="en-US" sz="2200" dirty="0"/>
              <a:t>These have plummeted in size and cost due to the smartphone industry</a:t>
            </a:r>
          </a:p>
        </p:txBody>
      </p:sp>
      <p:pic>
        <p:nvPicPr>
          <p:cNvPr id="3" name="Picture 2">
            <a:extLst>
              <a:ext uri="{FF2B5EF4-FFF2-40B4-BE49-F238E27FC236}">
                <a16:creationId xmlns:a16="http://schemas.microsoft.com/office/drawing/2014/main" id="{B49D52C5-FF50-4D27-9F02-6C89215C38D2}"/>
              </a:ext>
            </a:extLst>
          </p:cNvPr>
          <p:cNvPicPr>
            <a:picLocks noChangeAspect="1"/>
          </p:cNvPicPr>
          <p:nvPr/>
        </p:nvPicPr>
        <p:blipFill rotWithShape="1">
          <a:blip r:embed="rId3"/>
          <a:srcRect b="6335"/>
          <a:stretch/>
        </p:blipFill>
        <p:spPr>
          <a:xfrm>
            <a:off x="7517986" y="33214"/>
            <a:ext cx="3045936" cy="3245245"/>
          </a:xfrm>
          <a:prstGeom prst="rect">
            <a:avLst/>
          </a:prstGeom>
        </p:spPr>
      </p:pic>
    </p:spTree>
    <p:extLst>
      <p:ext uri="{BB962C8B-B14F-4D97-AF65-F5344CB8AC3E}">
        <p14:creationId xmlns:p14="http://schemas.microsoft.com/office/powerpoint/2010/main" val="1813935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a:t>Position Tracking: Inside-Out Tracking</a:t>
            </a:r>
            <a:endParaRPr/>
          </a:p>
        </p:txBody>
      </p:sp>
      <p:pic>
        <p:nvPicPr>
          <p:cNvPr id="228" name="Google Shape;228;p33">
            <a:hlinkClick r:id="rId3"/>
          </p:cNvPr>
          <p:cNvPicPr preferRelativeResize="0"/>
          <p:nvPr/>
        </p:nvPicPr>
        <p:blipFill>
          <a:blip r:embed="rId4">
            <a:alphaModFix/>
          </a:blip>
          <a:stretch>
            <a:fillRect/>
          </a:stretch>
        </p:blipFill>
        <p:spPr>
          <a:xfrm>
            <a:off x="1204789" y="1153768"/>
            <a:ext cx="9782408" cy="5498433"/>
          </a:xfrm>
          <a:prstGeom prst="rect">
            <a:avLst/>
          </a:prstGeom>
          <a:noFill/>
          <a:ln>
            <a:noFill/>
          </a:ln>
        </p:spPr>
      </p:pic>
    </p:spTree>
    <p:extLst>
      <p:ext uri="{BB962C8B-B14F-4D97-AF65-F5344CB8AC3E}">
        <p14:creationId xmlns:p14="http://schemas.microsoft.com/office/powerpoint/2010/main" val="1670905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415600" y="491767"/>
            <a:ext cx="11360800" cy="763600"/>
          </a:xfrm>
          <a:prstGeom prst="rect">
            <a:avLst/>
          </a:prstGeom>
        </p:spPr>
        <p:txBody>
          <a:bodyPr spcFirstLastPara="1" vert="horz" wrap="square" lIns="121900" tIns="121900" rIns="121900" bIns="121900" rtlCol="0" anchor="t" anchorCtr="0">
            <a:noAutofit/>
          </a:bodyPr>
          <a:lstStyle/>
          <a:p>
            <a:r>
              <a:rPr lang="en"/>
              <a:t>Position Tracking: Outside-In Tracking</a:t>
            </a:r>
            <a:endParaRPr/>
          </a:p>
        </p:txBody>
      </p:sp>
      <p:pic>
        <p:nvPicPr>
          <p:cNvPr id="234" name="Google Shape;234;p34"/>
          <p:cNvPicPr preferRelativeResize="0"/>
          <p:nvPr/>
        </p:nvPicPr>
        <p:blipFill>
          <a:blip r:embed="rId3">
            <a:alphaModFix/>
          </a:blip>
          <a:stretch>
            <a:fillRect/>
          </a:stretch>
        </p:blipFill>
        <p:spPr>
          <a:xfrm>
            <a:off x="3007740" y="1487600"/>
            <a:ext cx="6176525" cy="4653267"/>
          </a:xfrm>
          <a:prstGeom prst="rect">
            <a:avLst/>
          </a:prstGeom>
          <a:noFill/>
          <a:ln>
            <a:noFill/>
          </a:ln>
        </p:spPr>
      </p:pic>
    </p:spTree>
    <p:extLst>
      <p:ext uri="{BB962C8B-B14F-4D97-AF65-F5344CB8AC3E}">
        <p14:creationId xmlns:p14="http://schemas.microsoft.com/office/powerpoint/2010/main" val="258145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Position Tracking: Blob Detection</a:t>
            </a:r>
            <a:endParaRPr/>
          </a:p>
        </p:txBody>
      </p:sp>
      <p:sp>
        <p:nvSpPr>
          <p:cNvPr id="240" name="Google Shape;240;p3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PnP Problem:</a:t>
            </a:r>
            <a:endParaRPr>
              <a:solidFill>
                <a:schemeClr val="dk1"/>
              </a:solidFill>
            </a:endParaRPr>
          </a:p>
          <a:p>
            <a:pPr marL="0" indent="0">
              <a:spcBef>
                <a:spcPts val="2133"/>
              </a:spcBef>
              <a:buNone/>
            </a:pPr>
            <a:r>
              <a:rPr lang="en">
                <a:solidFill>
                  <a:schemeClr val="dk1"/>
                </a:solidFill>
              </a:rPr>
              <a:t>Determine rigid body transformation from identified, observed features on a rigidbody.</a:t>
            </a:r>
            <a:endParaRPr>
              <a:solidFill>
                <a:schemeClr val="dk1"/>
              </a:solidFill>
            </a:endParaRPr>
          </a:p>
          <a:p>
            <a:pPr marL="0" indent="0">
              <a:spcBef>
                <a:spcPts val="2133"/>
              </a:spcBef>
              <a:buNone/>
            </a:pPr>
            <a:r>
              <a:rPr lang="en">
                <a:solidFill>
                  <a:schemeClr val="dk1"/>
                </a:solidFill>
              </a:rPr>
              <a:t>P1P: </a:t>
            </a:r>
            <a:endParaRPr>
              <a:solidFill>
                <a:schemeClr val="dk1"/>
              </a:solidFill>
            </a:endParaRPr>
          </a:p>
          <a:p>
            <a:pPr marL="0" indent="0">
              <a:spcBef>
                <a:spcPts val="2133"/>
              </a:spcBef>
              <a:buNone/>
            </a:pPr>
            <a:endParaRPr>
              <a:solidFill>
                <a:schemeClr val="dk1"/>
              </a:solidFill>
            </a:endParaRPr>
          </a:p>
          <a:p>
            <a:pPr marL="0" indent="0">
              <a:spcBef>
                <a:spcPts val="2133"/>
              </a:spcBef>
              <a:buNone/>
            </a:pPr>
            <a:r>
              <a:rPr lang="en">
                <a:solidFill>
                  <a:schemeClr val="dk1"/>
                </a:solidFill>
              </a:rPr>
              <a:t>DOF Analysis:</a:t>
            </a:r>
            <a:endParaRPr>
              <a:solidFill>
                <a:schemeClr val="dk1"/>
              </a:solidFill>
            </a:endParaRPr>
          </a:p>
          <a:p>
            <a:pPr>
              <a:spcBef>
                <a:spcPts val="2133"/>
              </a:spcBef>
              <a:buClr>
                <a:schemeClr val="dk1"/>
              </a:buClr>
              <a:buChar char="-"/>
            </a:pPr>
            <a:r>
              <a:rPr lang="en">
                <a:solidFill>
                  <a:schemeClr val="dk1"/>
                </a:solidFill>
              </a:rPr>
              <a:t>Start with 6 unknown DOFs (for a rigid body)</a:t>
            </a:r>
            <a:endParaRPr>
              <a:solidFill>
                <a:schemeClr val="dk1"/>
              </a:solidFill>
            </a:endParaRPr>
          </a:p>
          <a:p>
            <a:pPr>
              <a:buClr>
                <a:schemeClr val="dk1"/>
              </a:buClr>
              <a:buChar char="-"/>
            </a:pPr>
            <a:r>
              <a:rPr lang="en">
                <a:solidFill>
                  <a:schemeClr val="dk1"/>
                </a:solidFill>
              </a:rPr>
              <a:t>Each feature subtracts 2 DOFs</a:t>
            </a:r>
            <a:endParaRPr>
              <a:solidFill>
                <a:schemeClr val="dk1"/>
              </a:solidFill>
            </a:endParaRPr>
          </a:p>
        </p:txBody>
      </p:sp>
      <p:pic>
        <p:nvPicPr>
          <p:cNvPr id="241" name="Google Shape;241;p35"/>
          <p:cNvPicPr preferRelativeResize="0"/>
          <p:nvPr/>
        </p:nvPicPr>
        <p:blipFill>
          <a:blip r:embed="rId3">
            <a:alphaModFix/>
          </a:blip>
          <a:stretch>
            <a:fillRect/>
          </a:stretch>
        </p:blipFill>
        <p:spPr>
          <a:xfrm>
            <a:off x="3718367" y="2849398"/>
            <a:ext cx="5486100" cy="2553399"/>
          </a:xfrm>
          <a:prstGeom prst="rect">
            <a:avLst/>
          </a:prstGeom>
          <a:noFill/>
          <a:ln>
            <a:noFill/>
          </a:ln>
        </p:spPr>
      </p:pic>
      <p:sp>
        <p:nvSpPr>
          <p:cNvPr id="242" name="Google Shape;242;p35"/>
          <p:cNvSpPr/>
          <p:nvPr/>
        </p:nvSpPr>
        <p:spPr>
          <a:xfrm>
            <a:off x="8341000" y="4006433"/>
            <a:ext cx="846000" cy="13816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52162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Position Tracking: Blob Detection</a:t>
            </a:r>
            <a:endParaRPr/>
          </a:p>
        </p:txBody>
      </p:sp>
      <p:sp>
        <p:nvSpPr>
          <p:cNvPr id="248" name="Google Shape;248;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P2P: </a:t>
            </a: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spcAft>
                <a:spcPts val="2133"/>
              </a:spcAft>
              <a:buNone/>
            </a:pPr>
            <a:r>
              <a:rPr lang="en">
                <a:solidFill>
                  <a:schemeClr val="dk1"/>
                </a:solidFill>
              </a:rPr>
              <a:t>DOFs left: rotation about X and Y axes</a:t>
            </a:r>
            <a:endParaRPr>
              <a:solidFill>
                <a:schemeClr val="dk1"/>
              </a:solidFill>
            </a:endParaRPr>
          </a:p>
        </p:txBody>
      </p:sp>
      <p:pic>
        <p:nvPicPr>
          <p:cNvPr id="249" name="Google Shape;249;p36"/>
          <p:cNvPicPr preferRelativeResize="0"/>
          <p:nvPr/>
        </p:nvPicPr>
        <p:blipFill>
          <a:blip r:embed="rId3">
            <a:alphaModFix/>
          </a:blip>
          <a:stretch>
            <a:fillRect/>
          </a:stretch>
        </p:blipFill>
        <p:spPr>
          <a:xfrm>
            <a:off x="2918467" y="1433034"/>
            <a:ext cx="7045832" cy="3560133"/>
          </a:xfrm>
          <a:prstGeom prst="rect">
            <a:avLst/>
          </a:prstGeom>
          <a:noFill/>
          <a:ln>
            <a:noFill/>
          </a:ln>
        </p:spPr>
      </p:pic>
      <p:sp>
        <p:nvSpPr>
          <p:cNvPr id="250" name="Google Shape;250;p36"/>
          <p:cNvSpPr/>
          <p:nvPr/>
        </p:nvSpPr>
        <p:spPr>
          <a:xfrm>
            <a:off x="9394400" y="2935767"/>
            <a:ext cx="587200" cy="20724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978167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Position Tracking: Blob Detection</a:t>
            </a:r>
            <a:endParaRPr/>
          </a:p>
        </p:txBody>
      </p:sp>
      <p:sp>
        <p:nvSpPr>
          <p:cNvPr id="256" name="Google Shape;256;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P3P: </a:t>
            </a: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endParaRPr>
              <a:solidFill>
                <a:schemeClr val="dk1"/>
              </a:solidFill>
            </a:endParaRPr>
          </a:p>
          <a:p>
            <a:pPr marL="0" indent="0">
              <a:spcBef>
                <a:spcPts val="2133"/>
              </a:spcBef>
              <a:buNone/>
            </a:pPr>
            <a:r>
              <a:rPr lang="en">
                <a:solidFill>
                  <a:schemeClr val="dk1"/>
                </a:solidFill>
              </a:rPr>
              <a:t>DOFs left:</a:t>
            </a:r>
            <a:endParaRPr>
              <a:solidFill>
                <a:schemeClr val="dk1"/>
              </a:solidFill>
            </a:endParaRPr>
          </a:p>
          <a:p>
            <a:pPr marL="0" indent="0">
              <a:spcBef>
                <a:spcPts val="2133"/>
              </a:spcBef>
              <a:spcAft>
                <a:spcPts val="2133"/>
              </a:spcAft>
              <a:buNone/>
            </a:pPr>
            <a:endParaRPr>
              <a:solidFill>
                <a:schemeClr val="dk1"/>
              </a:solidFill>
            </a:endParaRPr>
          </a:p>
        </p:txBody>
      </p:sp>
      <p:pic>
        <p:nvPicPr>
          <p:cNvPr id="257" name="Google Shape;257;p37"/>
          <p:cNvPicPr preferRelativeResize="0"/>
          <p:nvPr/>
        </p:nvPicPr>
        <p:blipFill>
          <a:blip r:embed="rId3">
            <a:alphaModFix/>
          </a:blip>
          <a:stretch>
            <a:fillRect/>
          </a:stretch>
        </p:blipFill>
        <p:spPr>
          <a:xfrm>
            <a:off x="2938713" y="1356970"/>
            <a:ext cx="9253287" cy="4555201"/>
          </a:xfrm>
          <a:prstGeom prst="rect">
            <a:avLst/>
          </a:prstGeom>
          <a:noFill/>
          <a:ln>
            <a:noFill/>
          </a:ln>
        </p:spPr>
      </p:pic>
    </p:spTree>
    <p:extLst>
      <p:ext uri="{BB962C8B-B14F-4D97-AF65-F5344CB8AC3E}">
        <p14:creationId xmlns:p14="http://schemas.microsoft.com/office/powerpoint/2010/main" val="1808043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3081-5387-4BC9-AD98-0583D57130E6}"/>
              </a:ext>
            </a:extLst>
          </p:cNvPr>
          <p:cNvSpPr>
            <a:spLocks noGrp="1"/>
          </p:cNvSpPr>
          <p:nvPr>
            <p:ph type="title"/>
          </p:nvPr>
        </p:nvSpPr>
        <p:spPr/>
        <p:txBody>
          <a:bodyPr>
            <a:normAutofit fontScale="90000"/>
          </a:bodyPr>
          <a:lstStyle/>
          <a:p>
            <a:r>
              <a:rPr lang="en-US" dirty="0">
                <a:latin typeface="Lato"/>
              </a:rPr>
              <a:t>Inside-Out Tracking</a:t>
            </a:r>
          </a:p>
        </p:txBody>
      </p:sp>
      <p:pic>
        <p:nvPicPr>
          <p:cNvPr id="4" name="Online Media 3">
            <a:hlinkClick r:id="" action="ppaction://media"/>
            <a:extLst>
              <a:ext uri="{FF2B5EF4-FFF2-40B4-BE49-F238E27FC236}">
                <a16:creationId xmlns:a16="http://schemas.microsoft.com/office/drawing/2014/main" id="{F6FF86AA-274C-44F5-A22B-1FF1BBF5C2A5}"/>
              </a:ext>
            </a:extLst>
          </p:cNvPr>
          <p:cNvPicPr>
            <a:picLocks noRot="1" noChangeAspect="1"/>
          </p:cNvPicPr>
          <p:nvPr>
            <a:videoFile r:link="rId1"/>
          </p:nvPr>
        </p:nvPicPr>
        <p:blipFill>
          <a:blip r:embed="rId3"/>
          <a:stretch>
            <a:fillRect/>
          </a:stretch>
        </p:blipFill>
        <p:spPr>
          <a:xfrm>
            <a:off x="1178312" y="1251725"/>
            <a:ext cx="9526859" cy="5358858"/>
          </a:xfrm>
          <a:prstGeom prst="rect">
            <a:avLst/>
          </a:prstGeom>
        </p:spPr>
      </p:pic>
    </p:spTree>
    <p:extLst>
      <p:ext uri="{BB962C8B-B14F-4D97-AF65-F5344CB8AC3E}">
        <p14:creationId xmlns:p14="http://schemas.microsoft.com/office/powerpoint/2010/main" val="82315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latin typeface="Lato"/>
              </a:rPr>
              <a:t>Things We Would Like to Track</a:t>
            </a:r>
            <a:endParaRPr dirty="0">
              <a:latin typeface="Lato"/>
            </a:endParaRPr>
          </a:p>
        </p:txBody>
      </p:sp>
      <p:sp>
        <p:nvSpPr>
          <p:cNvPr id="73" name="Google Shape;73;p16"/>
          <p:cNvSpPr txBox="1">
            <a:spLocks noGrp="1"/>
          </p:cNvSpPr>
          <p:nvPr>
            <p:ph type="body" idx="1"/>
          </p:nvPr>
        </p:nvSpPr>
        <p:spPr>
          <a:xfrm>
            <a:off x="415600" y="1536633"/>
            <a:ext cx="11360800" cy="826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3200">
                <a:solidFill>
                  <a:srgbClr val="FFFFFF"/>
                </a:solidFill>
              </a:rPr>
              <a:t>What do we want to track? (Think of rigid bodies)</a:t>
            </a:r>
            <a:endParaRPr sz="3200">
              <a:solidFill>
                <a:srgbClr val="FFFFFF"/>
              </a:solidFill>
            </a:endParaRPr>
          </a:p>
        </p:txBody>
      </p:sp>
      <p:sp>
        <p:nvSpPr>
          <p:cNvPr id="74" name="Google Shape;74;p16"/>
          <p:cNvSpPr txBox="1"/>
          <p:nvPr/>
        </p:nvSpPr>
        <p:spPr>
          <a:xfrm>
            <a:off x="745833" y="1620873"/>
            <a:ext cx="10278800" cy="3701600"/>
          </a:xfrm>
          <a:prstGeom prst="rect">
            <a:avLst/>
          </a:prstGeom>
          <a:noFill/>
          <a:ln>
            <a:noFill/>
          </a:ln>
        </p:spPr>
        <p:txBody>
          <a:bodyPr spcFirstLastPara="1" wrap="square" lIns="121900" tIns="121900" rIns="121900" bIns="121900" anchor="t" anchorCtr="0">
            <a:noAutofit/>
          </a:bodyPr>
          <a:lstStyle/>
          <a:p>
            <a:pPr marL="609585" indent="-507987">
              <a:lnSpc>
                <a:spcPct val="115000"/>
              </a:lnSpc>
              <a:buClr>
                <a:schemeClr val="dk1"/>
              </a:buClr>
              <a:buSzPts val="2400"/>
              <a:buChar char="●"/>
            </a:pPr>
            <a:r>
              <a:rPr lang="en" sz="3200" dirty="0">
                <a:solidFill>
                  <a:schemeClr val="dk1"/>
                </a:solidFill>
              </a:rPr>
              <a:t>Head wearing HMD</a:t>
            </a:r>
            <a:endParaRPr sz="3200" dirty="0">
              <a:solidFill>
                <a:schemeClr val="dk1"/>
              </a:solidFill>
            </a:endParaRPr>
          </a:p>
          <a:p>
            <a:pPr marL="609585" indent="-507987">
              <a:lnSpc>
                <a:spcPct val="115000"/>
              </a:lnSpc>
              <a:buClr>
                <a:schemeClr val="dk1"/>
              </a:buClr>
              <a:buSzPts val="2400"/>
              <a:buChar char="●"/>
            </a:pPr>
            <a:r>
              <a:rPr lang="en" sz="3200" dirty="0">
                <a:solidFill>
                  <a:schemeClr val="dk1"/>
                </a:solidFill>
              </a:rPr>
              <a:t>Eyes</a:t>
            </a:r>
            <a:endParaRPr sz="3200" dirty="0">
              <a:solidFill>
                <a:schemeClr val="dk1"/>
              </a:solidFill>
            </a:endParaRPr>
          </a:p>
          <a:p>
            <a:pPr marL="609585" indent="-507987">
              <a:lnSpc>
                <a:spcPct val="115000"/>
              </a:lnSpc>
              <a:buClr>
                <a:schemeClr val="dk1"/>
              </a:buClr>
              <a:buSzPts val="2400"/>
              <a:buChar char="●"/>
            </a:pPr>
            <a:r>
              <a:rPr lang="en" sz="3200" dirty="0">
                <a:solidFill>
                  <a:schemeClr val="dk1"/>
                </a:solidFill>
              </a:rPr>
              <a:t>Palms of hands</a:t>
            </a:r>
            <a:endParaRPr sz="3200" dirty="0">
              <a:solidFill>
                <a:schemeClr val="dk1"/>
              </a:solidFill>
            </a:endParaRPr>
          </a:p>
          <a:p>
            <a:pPr marL="609585" indent="-507987">
              <a:lnSpc>
                <a:spcPct val="115000"/>
              </a:lnSpc>
              <a:buClr>
                <a:schemeClr val="dk1"/>
              </a:buClr>
              <a:buSzPts val="2400"/>
              <a:buChar char="●"/>
            </a:pPr>
            <a:r>
              <a:rPr lang="en" sz="3200" dirty="0">
                <a:solidFill>
                  <a:schemeClr val="dk1"/>
                </a:solidFill>
              </a:rPr>
              <a:t>Fingers</a:t>
            </a:r>
            <a:endParaRPr sz="3200" dirty="0">
              <a:solidFill>
                <a:schemeClr val="dk1"/>
              </a:solidFill>
            </a:endParaRPr>
          </a:p>
          <a:p>
            <a:pPr marL="609585" indent="-507987">
              <a:lnSpc>
                <a:spcPct val="115000"/>
              </a:lnSpc>
              <a:buClr>
                <a:schemeClr val="dk1"/>
              </a:buClr>
              <a:buSzPts val="2400"/>
              <a:buChar char="●"/>
            </a:pPr>
            <a:r>
              <a:rPr lang="en" sz="3200" dirty="0">
                <a:solidFill>
                  <a:schemeClr val="dk1"/>
                </a:solidFill>
              </a:rPr>
              <a:t>Entire body</a:t>
            </a:r>
            <a:endParaRPr sz="3200" dirty="0">
              <a:solidFill>
                <a:schemeClr val="dk1"/>
              </a:solidFill>
            </a:endParaRPr>
          </a:p>
          <a:p>
            <a:pPr marL="609585" indent="-507987">
              <a:lnSpc>
                <a:spcPct val="115000"/>
              </a:lnSpc>
              <a:buClr>
                <a:schemeClr val="dk1"/>
              </a:buClr>
              <a:buSzPts val="2400"/>
              <a:buChar char="●"/>
            </a:pPr>
            <a:r>
              <a:rPr lang="en" sz="3200" dirty="0">
                <a:solidFill>
                  <a:schemeClr val="dk1"/>
                </a:solidFill>
              </a:rPr>
              <a:t>Interactable objects - controller, coffee cup, desk...</a:t>
            </a:r>
            <a:endParaRPr sz="3200" dirty="0">
              <a:solidFill>
                <a:schemeClr val="dk1"/>
              </a:solidFill>
            </a:endParaRPr>
          </a:p>
          <a:p>
            <a:pPr marL="609585" indent="-507987">
              <a:lnSpc>
                <a:spcPct val="115000"/>
              </a:lnSpc>
              <a:buClr>
                <a:schemeClr val="dk1"/>
              </a:buClr>
              <a:buSzPts val="2400"/>
              <a:buChar char="●"/>
            </a:pPr>
            <a:r>
              <a:rPr lang="en" sz="3200" dirty="0">
                <a:solidFill>
                  <a:schemeClr val="dk1"/>
                </a:solidFill>
              </a:rPr>
              <a:t>Other people in the space</a:t>
            </a:r>
            <a:endParaRPr sz="3200" dirty="0">
              <a:solidFill>
                <a:schemeClr val="dk1"/>
              </a:solidFill>
            </a:endParaRPr>
          </a:p>
          <a:p>
            <a:pPr>
              <a:spcBef>
                <a:spcPts val="2133"/>
              </a:spcBef>
            </a:pPr>
            <a:endParaRPr sz="2400" dirty="0"/>
          </a:p>
        </p:txBody>
      </p:sp>
      <p:pic>
        <p:nvPicPr>
          <p:cNvPr id="2" name="Picture 1">
            <a:extLst>
              <a:ext uri="{FF2B5EF4-FFF2-40B4-BE49-F238E27FC236}">
                <a16:creationId xmlns:a16="http://schemas.microsoft.com/office/drawing/2014/main" id="{7EF6EFC0-058D-476A-BB3C-03C4C12B364E}"/>
              </a:ext>
            </a:extLst>
          </p:cNvPr>
          <p:cNvPicPr>
            <a:picLocks noChangeAspect="1"/>
          </p:cNvPicPr>
          <p:nvPr/>
        </p:nvPicPr>
        <p:blipFill>
          <a:blip r:embed="rId3"/>
          <a:stretch>
            <a:fillRect/>
          </a:stretch>
        </p:blipFill>
        <p:spPr>
          <a:xfrm>
            <a:off x="5885233" y="1750740"/>
            <a:ext cx="4697587" cy="2642839"/>
          </a:xfrm>
          <a:prstGeom prst="rect">
            <a:avLst/>
          </a:prstGeom>
        </p:spPr>
      </p:pic>
    </p:spTree>
    <p:extLst>
      <p:ext uri="{BB962C8B-B14F-4D97-AF65-F5344CB8AC3E}">
        <p14:creationId xmlns:p14="http://schemas.microsoft.com/office/powerpoint/2010/main" val="126018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Tracking Systems in VR</a:t>
            </a:r>
            <a:endParaRPr/>
          </a:p>
        </p:txBody>
      </p:sp>
      <p:sp>
        <p:nvSpPr>
          <p:cNvPr id="80" name="Google Shape;80;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What do we want to track?</a:t>
            </a:r>
            <a:endParaRPr>
              <a:solidFill>
                <a:srgbClr val="FFFFFF"/>
              </a:solidFill>
            </a:endParaRPr>
          </a:p>
          <a:p>
            <a:pPr marL="0" indent="0">
              <a:spcBef>
                <a:spcPts val="2133"/>
              </a:spcBef>
              <a:buNone/>
            </a:pPr>
            <a:r>
              <a:rPr lang="en">
                <a:solidFill>
                  <a:srgbClr val="FFFFFF"/>
                </a:solidFill>
              </a:rPr>
              <a:t>For each body, estimate:</a:t>
            </a:r>
            <a:endParaRPr>
              <a:solidFill>
                <a:srgbClr val="FFFFFF"/>
              </a:solidFill>
            </a:endParaRPr>
          </a:p>
          <a:p>
            <a:pPr marL="0" indent="0">
              <a:spcBef>
                <a:spcPts val="2133"/>
              </a:spcBef>
              <a:buNone/>
            </a:pPr>
            <a:r>
              <a:rPr lang="en">
                <a:solidFill>
                  <a:srgbClr val="FFFFFF"/>
                </a:solidFill>
              </a:rPr>
              <a:t>	Rotation: </a:t>
            </a:r>
            <a:endParaRPr>
              <a:solidFill>
                <a:srgbClr val="FFFFFF"/>
              </a:solidFill>
            </a:endParaRPr>
          </a:p>
          <a:p>
            <a:pPr marL="0" indent="0">
              <a:spcBef>
                <a:spcPts val="2133"/>
              </a:spcBef>
              <a:buNone/>
            </a:pPr>
            <a:r>
              <a:rPr lang="en">
                <a:solidFill>
                  <a:srgbClr val="FFFFFF"/>
                </a:solidFill>
              </a:rPr>
              <a:t>	Position: </a:t>
            </a:r>
            <a:endParaRPr>
              <a:solidFill>
                <a:srgbClr val="FFFFFF"/>
              </a:solidFill>
            </a:endParaRPr>
          </a:p>
          <a:p>
            <a:pPr marL="0" indent="0">
              <a:spcBef>
                <a:spcPts val="2133"/>
              </a:spcBef>
              <a:spcAft>
                <a:spcPts val="2133"/>
              </a:spcAft>
              <a:buNone/>
            </a:pPr>
            <a:r>
              <a:rPr lang="en">
                <a:solidFill>
                  <a:srgbClr val="FFFFFF"/>
                </a:solidFill>
              </a:rPr>
              <a:t>Equivalently,</a:t>
            </a:r>
            <a:endParaRPr>
              <a:solidFill>
                <a:srgbClr val="FFFFFF"/>
              </a:solidFill>
            </a:endParaRPr>
          </a:p>
        </p:txBody>
      </p:sp>
      <p:sp>
        <p:nvSpPr>
          <p:cNvPr id="81" name="Google Shape;81;p17"/>
          <p:cNvSpPr txBox="1"/>
          <p:nvPr/>
        </p:nvSpPr>
        <p:spPr>
          <a:xfrm>
            <a:off x="1105233" y="4938967"/>
            <a:ext cx="2745600" cy="1588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Homogeneous Transformation Matrix (H</a:t>
            </a:r>
            <a:r>
              <a:rPr lang="en" sz="2400" baseline="-25000">
                <a:solidFill>
                  <a:srgbClr val="FFFFFF"/>
                </a:solidFill>
              </a:rPr>
              <a:t>i</a:t>
            </a:r>
            <a:r>
              <a:rPr lang="en" sz="2400">
                <a:solidFill>
                  <a:srgbClr val="FFFFFF"/>
                </a:solidFill>
              </a:rPr>
              <a:t>)</a:t>
            </a:r>
            <a:endParaRPr sz="2400">
              <a:solidFill>
                <a:srgbClr val="FFFFFF"/>
              </a:solidFill>
            </a:endParaRPr>
          </a:p>
        </p:txBody>
      </p:sp>
      <p:pic>
        <p:nvPicPr>
          <p:cNvPr id="82" name="Google Shape;82;p17"/>
          <p:cNvPicPr preferRelativeResize="0"/>
          <p:nvPr/>
        </p:nvPicPr>
        <p:blipFill>
          <a:blip r:embed="rId3">
            <a:alphaModFix/>
          </a:blip>
          <a:stretch>
            <a:fillRect/>
          </a:stretch>
        </p:blipFill>
        <p:spPr>
          <a:xfrm>
            <a:off x="138167" y="0"/>
            <a:ext cx="9144000" cy="6858000"/>
          </a:xfrm>
          <a:prstGeom prst="rect">
            <a:avLst/>
          </a:prstGeom>
          <a:noFill/>
          <a:ln>
            <a:noFill/>
          </a:ln>
        </p:spPr>
      </p:pic>
    </p:spTree>
    <p:extLst>
      <p:ext uri="{BB962C8B-B14F-4D97-AF65-F5344CB8AC3E}">
        <p14:creationId xmlns:p14="http://schemas.microsoft.com/office/powerpoint/2010/main" val="301971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Tracking Systems in VR: Estimating 3D Orientation</a:t>
            </a:r>
            <a:endParaRPr/>
          </a:p>
        </p:txBody>
      </p:sp>
      <p:sp>
        <p:nvSpPr>
          <p:cNvPr id="88" name="Google Shape;88;p18"/>
          <p:cNvSpPr txBox="1">
            <a:spLocks noGrp="1"/>
          </p:cNvSpPr>
          <p:nvPr>
            <p:ph type="body" idx="1"/>
          </p:nvPr>
        </p:nvSpPr>
        <p:spPr>
          <a:xfrm>
            <a:off x="415600" y="1536633"/>
            <a:ext cx="5333200" cy="3747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a:solidFill>
                  <a:schemeClr val="dk1"/>
                </a:solidFill>
              </a:rPr>
              <a:t>Axis-Angle: </a:t>
            </a:r>
            <a:endParaRPr sz="2400">
              <a:solidFill>
                <a:schemeClr val="dk1"/>
              </a:solidFill>
            </a:endParaRPr>
          </a:p>
        </p:txBody>
      </p:sp>
      <p:sp>
        <p:nvSpPr>
          <p:cNvPr id="89" name="Google Shape;89;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a:solidFill>
                  <a:schemeClr val="dk1"/>
                </a:solidFill>
              </a:rPr>
              <a:t>3-axis gyroscope measures:</a:t>
            </a:r>
            <a:endParaRPr sz="2400">
              <a:solidFill>
                <a:schemeClr val="dk1"/>
              </a:solidFill>
            </a:endParaRPr>
          </a:p>
        </p:txBody>
      </p:sp>
      <p:sp>
        <p:nvSpPr>
          <p:cNvPr id="90" name="Google Shape;90;p18"/>
          <p:cNvSpPr txBox="1"/>
          <p:nvPr/>
        </p:nvSpPr>
        <p:spPr>
          <a:xfrm>
            <a:off x="3617784" y="4692333"/>
            <a:ext cx="4956400" cy="17652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For every Δt, measure ⍵</a:t>
            </a:r>
            <a:r>
              <a:rPr lang="en" sz="2400" baseline="-25000">
                <a:solidFill>
                  <a:schemeClr val="dk1"/>
                </a:solidFill>
              </a:rPr>
              <a:t>i</a:t>
            </a:r>
            <a:r>
              <a:rPr lang="en" sz="2400">
                <a:solidFill>
                  <a:schemeClr val="dk1"/>
                </a:solidFill>
              </a:rPr>
              <a:t>, and your new rotation is θ</a:t>
            </a:r>
            <a:r>
              <a:rPr lang="en" sz="2400" baseline="-25000">
                <a:solidFill>
                  <a:schemeClr val="dk1"/>
                </a:solidFill>
              </a:rPr>
              <a:t>i</a:t>
            </a:r>
            <a:r>
              <a:rPr lang="en" sz="2400">
                <a:solidFill>
                  <a:schemeClr val="dk1"/>
                </a:solidFill>
              </a:rPr>
              <a:t> = ⍵</a:t>
            </a:r>
            <a:r>
              <a:rPr lang="en" sz="2400" baseline="-25000">
                <a:solidFill>
                  <a:schemeClr val="dk1"/>
                </a:solidFill>
              </a:rPr>
              <a:t>i</a:t>
            </a:r>
            <a:r>
              <a:rPr lang="en" sz="2400">
                <a:solidFill>
                  <a:schemeClr val="dk1"/>
                </a:solidFill>
              </a:rPr>
              <a:t> · Δt + θ</a:t>
            </a:r>
            <a:r>
              <a:rPr lang="en" sz="2400" baseline="-25000">
                <a:solidFill>
                  <a:schemeClr val="dk1"/>
                </a:solidFill>
              </a:rPr>
              <a:t>i-1</a:t>
            </a:r>
            <a:endParaRPr sz="2400" baseline="-25000">
              <a:solidFill>
                <a:schemeClr val="dk1"/>
              </a:solidFill>
            </a:endParaRPr>
          </a:p>
          <a:p>
            <a:endParaRPr sz="2400">
              <a:solidFill>
                <a:schemeClr val="dk1"/>
              </a:solidFill>
            </a:endParaRPr>
          </a:p>
          <a:p>
            <a:r>
              <a:rPr lang="en" sz="2400">
                <a:solidFill>
                  <a:schemeClr val="dk1"/>
                </a:solidFill>
              </a:rPr>
              <a:t>Issue: Drift (or dead reckoning)</a:t>
            </a:r>
            <a:endParaRPr sz="2400">
              <a:solidFill>
                <a:schemeClr val="dk1"/>
              </a:solidFill>
            </a:endParaRPr>
          </a:p>
        </p:txBody>
      </p:sp>
      <p:pic>
        <p:nvPicPr>
          <p:cNvPr id="91" name="Google Shape;91;p18"/>
          <p:cNvPicPr preferRelativeResize="0"/>
          <p:nvPr/>
        </p:nvPicPr>
        <p:blipFill>
          <a:blip r:embed="rId3">
            <a:alphaModFix/>
          </a:blip>
          <a:stretch>
            <a:fillRect/>
          </a:stretch>
        </p:blipFill>
        <p:spPr>
          <a:xfrm>
            <a:off x="8062034" y="2381234"/>
            <a:ext cx="2095500" cy="2095500"/>
          </a:xfrm>
          <a:prstGeom prst="rect">
            <a:avLst/>
          </a:prstGeom>
          <a:noFill/>
          <a:ln>
            <a:noFill/>
          </a:ln>
        </p:spPr>
      </p:pic>
      <p:cxnSp>
        <p:nvCxnSpPr>
          <p:cNvPr id="92" name="Google Shape;92;p18"/>
          <p:cNvCxnSpPr/>
          <p:nvPr/>
        </p:nvCxnSpPr>
        <p:spPr>
          <a:xfrm rot="10800000" flipH="1">
            <a:off x="1249833" y="2608700"/>
            <a:ext cx="822800" cy="1717600"/>
          </a:xfrm>
          <a:prstGeom prst="straightConnector1">
            <a:avLst/>
          </a:prstGeom>
          <a:noFill/>
          <a:ln w="9525" cap="flat" cmpd="sng">
            <a:solidFill>
              <a:srgbClr val="FFFFFF"/>
            </a:solidFill>
            <a:prstDash val="solid"/>
            <a:round/>
            <a:headEnd type="none" w="med" len="med"/>
            <a:tailEnd type="triangle" w="med" len="med"/>
          </a:ln>
        </p:spPr>
      </p:cxnSp>
      <p:sp>
        <p:nvSpPr>
          <p:cNvPr id="93" name="Google Shape;93;p18"/>
          <p:cNvSpPr txBox="1"/>
          <p:nvPr/>
        </p:nvSpPr>
        <p:spPr>
          <a:xfrm>
            <a:off x="1986933" y="2163200"/>
            <a:ext cx="488800" cy="6248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v</a:t>
            </a:r>
            <a:r>
              <a:rPr lang="en" sz="2400" baseline="-25000">
                <a:solidFill>
                  <a:schemeClr val="dk1"/>
                </a:solidFill>
              </a:rPr>
              <a:t>i</a:t>
            </a:r>
            <a:endParaRPr sz="2400" baseline="-25000">
              <a:solidFill>
                <a:schemeClr val="dk1"/>
              </a:solidFill>
            </a:endParaRPr>
          </a:p>
        </p:txBody>
      </p:sp>
      <p:sp>
        <p:nvSpPr>
          <p:cNvPr id="94" name="Google Shape;94;p18"/>
          <p:cNvSpPr txBox="1"/>
          <p:nvPr/>
        </p:nvSpPr>
        <p:spPr>
          <a:xfrm>
            <a:off x="8781400" y="2232300"/>
            <a:ext cx="656800" cy="3764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y</a:t>
            </a:r>
            <a:endParaRPr sz="2400">
              <a:solidFill>
                <a:schemeClr val="dk1"/>
              </a:solidFill>
            </a:endParaRPr>
          </a:p>
        </p:txBody>
      </p:sp>
      <p:sp>
        <p:nvSpPr>
          <p:cNvPr id="95" name="Google Shape;95;p18"/>
          <p:cNvSpPr txBox="1"/>
          <p:nvPr/>
        </p:nvSpPr>
        <p:spPr>
          <a:xfrm>
            <a:off x="8003800" y="4064833"/>
            <a:ext cx="656800" cy="3764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z</a:t>
            </a:r>
            <a:endParaRPr sz="2400">
              <a:solidFill>
                <a:schemeClr val="dk1"/>
              </a:solidFill>
            </a:endParaRPr>
          </a:p>
        </p:txBody>
      </p:sp>
      <p:sp>
        <p:nvSpPr>
          <p:cNvPr id="96" name="Google Shape;96;p18"/>
          <p:cNvSpPr txBox="1"/>
          <p:nvPr/>
        </p:nvSpPr>
        <p:spPr>
          <a:xfrm>
            <a:off x="9820067" y="3739267"/>
            <a:ext cx="656800" cy="3764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x</a:t>
            </a:r>
            <a:endParaRPr sz="2400">
              <a:solidFill>
                <a:schemeClr val="dk1"/>
              </a:solidFill>
            </a:endParaRPr>
          </a:p>
        </p:txBody>
      </p:sp>
      <p:pic>
        <p:nvPicPr>
          <p:cNvPr id="97" name="Google Shape;97;p18"/>
          <p:cNvPicPr preferRelativeResize="0"/>
          <p:nvPr/>
        </p:nvPicPr>
        <p:blipFill>
          <a:blip r:embed="rId4">
            <a:alphaModFix/>
          </a:blip>
          <a:stretch>
            <a:fillRect/>
          </a:stretch>
        </p:blipFill>
        <p:spPr>
          <a:xfrm>
            <a:off x="449344" y="1433001"/>
            <a:ext cx="11293291" cy="3361433"/>
          </a:xfrm>
          <a:prstGeom prst="rect">
            <a:avLst/>
          </a:prstGeom>
          <a:noFill/>
          <a:ln>
            <a:noFill/>
          </a:ln>
        </p:spPr>
      </p:pic>
    </p:spTree>
    <p:extLst>
      <p:ext uri="{BB962C8B-B14F-4D97-AF65-F5344CB8AC3E}">
        <p14:creationId xmlns:p14="http://schemas.microsoft.com/office/powerpoint/2010/main" val="69462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Estimating 3D Orientation: Drift Correction</a:t>
            </a:r>
            <a:endParaRPr/>
          </a:p>
        </p:txBody>
      </p:sp>
      <p:sp>
        <p:nvSpPr>
          <p:cNvPr id="103" name="Google Shape;103;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Defining drift error: divergence of the current estimate from the actual value</a:t>
            </a:r>
            <a:endParaRPr>
              <a:solidFill>
                <a:schemeClr val="dk1"/>
              </a:solidFill>
            </a:endParaRPr>
          </a:p>
          <a:p>
            <a:pPr marL="0" indent="0">
              <a:spcBef>
                <a:spcPts val="2133"/>
              </a:spcBef>
              <a:buNone/>
            </a:pPr>
            <a:r>
              <a:rPr lang="en">
                <a:solidFill>
                  <a:schemeClr val="dk1"/>
                </a:solidFill>
              </a:rPr>
              <a:t>Correcting drift error:</a:t>
            </a:r>
            <a:endParaRPr>
              <a:solidFill>
                <a:schemeClr val="dk1"/>
              </a:solidFill>
            </a:endParaRPr>
          </a:p>
          <a:p>
            <a:pPr>
              <a:spcBef>
                <a:spcPts val="2133"/>
              </a:spcBef>
              <a:buClr>
                <a:schemeClr val="dk1"/>
              </a:buClr>
            </a:pPr>
            <a:r>
              <a:rPr lang="en">
                <a:solidFill>
                  <a:schemeClr val="dk1"/>
                </a:solidFill>
              </a:rPr>
              <a:t>Use another sensor (or sensors) to provide a global reference</a:t>
            </a:r>
            <a:endParaRPr>
              <a:solidFill>
                <a:schemeClr val="dk1"/>
              </a:solidFill>
            </a:endParaRPr>
          </a:p>
          <a:p>
            <a:pPr>
              <a:buClr>
                <a:schemeClr val="dk1"/>
              </a:buClr>
            </a:pPr>
            <a:r>
              <a:rPr lang="en">
                <a:solidFill>
                  <a:schemeClr val="dk1"/>
                </a:solidFill>
              </a:rPr>
              <a:t>Gradually apply corrections</a:t>
            </a:r>
            <a:endParaRPr>
              <a:solidFill>
                <a:schemeClr val="dk1"/>
              </a:solidFill>
            </a:endParaRPr>
          </a:p>
          <a:p>
            <a:pPr lvl="1" indent="-457189">
              <a:spcBef>
                <a:spcPts val="0"/>
              </a:spcBef>
              <a:buClr>
                <a:schemeClr val="dk1"/>
              </a:buClr>
              <a:buSzPts val="1800"/>
            </a:pPr>
            <a:r>
              <a:rPr lang="en">
                <a:solidFill>
                  <a:schemeClr val="dk1"/>
                </a:solidFill>
              </a:rPr>
              <a:t>Fast enough to eliminate error</a:t>
            </a:r>
            <a:endParaRPr>
              <a:solidFill>
                <a:schemeClr val="dk1"/>
              </a:solidFill>
            </a:endParaRPr>
          </a:p>
          <a:p>
            <a:pPr lvl="1" indent="-457189">
              <a:spcBef>
                <a:spcPts val="0"/>
              </a:spcBef>
              <a:buClr>
                <a:schemeClr val="dk1"/>
              </a:buClr>
              <a:buSzPts val="1800"/>
            </a:pPr>
            <a:r>
              <a:rPr lang="en">
                <a:solidFill>
                  <a:schemeClr val="dk1"/>
                </a:solidFill>
              </a:rPr>
              <a:t>Slow enough to avoid VR sickness</a:t>
            </a:r>
            <a:endParaRPr>
              <a:solidFill>
                <a:schemeClr val="dk1"/>
              </a:solidFill>
            </a:endParaRPr>
          </a:p>
        </p:txBody>
      </p:sp>
    </p:spTree>
    <p:extLst>
      <p:ext uri="{BB962C8B-B14F-4D97-AF65-F5344CB8AC3E}">
        <p14:creationId xmlns:p14="http://schemas.microsoft.com/office/powerpoint/2010/main" val="3293196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Estimating 3D Orientation</a:t>
            </a:r>
            <a:endParaRPr/>
          </a:p>
        </p:txBody>
      </p:sp>
      <p:sp>
        <p:nvSpPr>
          <p:cNvPr id="109" name="Google Shape;10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solidFill>
                  <a:schemeClr val="dk1"/>
                </a:solidFill>
              </a:rPr>
              <a:t>Separate rotational drift into </a:t>
            </a:r>
            <a:r>
              <a:rPr lang="en" b="1">
                <a:solidFill>
                  <a:schemeClr val="dk1"/>
                </a:solidFill>
              </a:rPr>
              <a:t>two components</a:t>
            </a:r>
            <a:r>
              <a:rPr lang="en">
                <a:solidFill>
                  <a:schemeClr val="dk1"/>
                </a:solidFill>
              </a:rPr>
              <a:t>:</a:t>
            </a:r>
            <a:endParaRPr>
              <a:solidFill>
                <a:schemeClr val="dk1"/>
              </a:solidFill>
            </a:endParaRPr>
          </a:p>
          <a:p>
            <a:pPr>
              <a:spcBef>
                <a:spcPts val="2133"/>
              </a:spcBef>
              <a:buClr>
                <a:schemeClr val="dk1"/>
              </a:buClr>
              <a:buAutoNum type="arabicParenR"/>
            </a:pPr>
            <a:r>
              <a:rPr lang="en">
                <a:solidFill>
                  <a:schemeClr val="dk1"/>
                </a:solidFill>
              </a:rPr>
              <a:t>Tilt error: yaw + roll</a:t>
            </a:r>
            <a:endParaRPr>
              <a:solidFill>
                <a:schemeClr val="dk1"/>
              </a:solidFill>
            </a:endParaRPr>
          </a:p>
          <a:p>
            <a:pPr lvl="1">
              <a:spcBef>
                <a:spcPts val="0"/>
              </a:spcBef>
              <a:buClr>
                <a:schemeClr val="dk1"/>
              </a:buClr>
              <a:buAutoNum type="alphaLcParenR"/>
            </a:pPr>
            <a:r>
              <a:rPr lang="en">
                <a:solidFill>
                  <a:schemeClr val="dk1"/>
                </a:solidFill>
              </a:rPr>
              <a:t>To correct: you need a gravity (or “up” sensor)</a:t>
            </a:r>
            <a:endParaRPr>
              <a:solidFill>
                <a:schemeClr val="dk1"/>
              </a:solidFill>
            </a:endParaRPr>
          </a:p>
          <a:p>
            <a:pPr marL="0" indent="0">
              <a:spcBef>
                <a:spcPts val="2133"/>
              </a:spcBef>
              <a:buNone/>
            </a:pPr>
            <a:endParaRPr>
              <a:solidFill>
                <a:schemeClr val="dk1"/>
              </a:solidFill>
            </a:endParaRPr>
          </a:p>
          <a:p>
            <a:pPr>
              <a:spcBef>
                <a:spcPts val="2133"/>
              </a:spcBef>
              <a:buClr>
                <a:schemeClr val="dk1"/>
              </a:buClr>
              <a:buAutoNum type="arabicParenR"/>
            </a:pPr>
            <a:r>
              <a:rPr lang="en">
                <a:solidFill>
                  <a:schemeClr val="dk1"/>
                </a:solidFill>
              </a:rPr>
              <a:t>Yaw error: </a:t>
            </a:r>
            <a:endParaRPr>
              <a:solidFill>
                <a:schemeClr val="dk1"/>
              </a:solidFill>
            </a:endParaRPr>
          </a:p>
          <a:p>
            <a:pPr lvl="1">
              <a:spcBef>
                <a:spcPts val="0"/>
              </a:spcBef>
              <a:buClr>
                <a:schemeClr val="dk1"/>
              </a:buClr>
              <a:buAutoNum type="alphaLcParenR"/>
            </a:pPr>
            <a:r>
              <a:rPr lang="en">
                <a:solidFill>
                  <a:schemeClr val="dk1"/>
                </a:solidFill>
              </a:rPr>
              <a:t>To correct: you need a “compass”</a:t>
            </a:r>
            <a:endParaRPr>
              <a:solidFill>
                <a:schemeClr val="dk1"/>
              </a:solidFill>
            </a:endParaRPr>
          </a:p>
        </p:txBody>
      </p:sp>
      <p:sp>
        <p:nvSpPr>
          <p:cNvPr id="110" name="Google Shape;110;p20"/>
          <p:cNvSpPr txBox="1"/>
          <p:nvPr/>
        </p:nvSpPr>
        <p:spPr>
          <a:xfrm>
            <a:off x="6112900" y="4249267"/>
            <a:ext cx="5592000" cy="10500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 Complementary Filters on SO(3), Mahoney, 2008</a:t>
            </a:r>
            <a:endParaRPr sz="2400">
              <a:solidFill>
                <a:schemeClr val="dk1"/>
              </a:solidFill>
            </a:endParaRPr>
          </a:p>
        </p:txBody>
      </p:sp>
      <p:sp>
        <p:nvSpPr>
          <p:cNvPr id="111" name="Google Shape;111;p20"/>
          <p:cNvSpPr txBox="1"/>
          <p:nvPr/>
        </p:nvSpPr>
        <p:spPr>
          <a:xfrm>
            <a:off x="6112900" y="5472967"/>
            <a:ext cx="5663600" cy="12032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 Head Tracking for the Oculus Rift, IEEE International Conference on Robotics and Automation 2014, S. LaValle, A. Yershova, M. Katsev, M. Antonov</a:t>
            </a:r>
            <a:endParaRPr sz="2400">
              <a:solidFill>
                <a:schemeClr val="dk1"/>
              </a:solidFill>
            </a:endParaRPr>
          </a:p>
        </p:txBody>
      </p:sp>
    </p:spTree>
    <p:extLst>
      <p:ext uri="{BB962C8B-B14F-4D97-AF65-F5344CB8AC3E}">
        <p14:creationId xmlns:p14="http://schemas.microsoft.com/office/powerpoint/2010/main" val="2454436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Use “Perfect Up” Sensor to Correct “Tilt Error”</a:t>
            </a:r>
            <a:endParaRPr/>
          </a:p>
        </p:txBody>
      </p:sp>
      <p:sp>
        <p:nvSpPr>
          <p:cNvPr id="117" name="Google Shape;11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solidFill>
                  <a:schemeClr val="dk1"/>
                </a:solidFill>
              </a:rPr>
              <a:t>If estimated Y-axis is not aligned with measured up-vector, apply transformation to estimate to correct error.</a:t>
            </a:r>
            <a:endParaRPr>
              <a:solidFill>
                <a:schemeClr val="dk1"/>
              </a:solidFill>
            </a:endParaRPr>
          </a:p>
        </p:txBody>
      </p:sp>
      <p:pic>
        <p:nvPicPr>
          <p:cNvPr id="118" name="Google Shape;118;p21"/>
          <p:cNvPicPr preferRelativeResize="0"/>
          <p:nvPr/>
        </p:nvPicPr>
        <p:blipFill>
          <a:blip r:embed="rId3">
            <a:alphaModFix/>
          </a:blip>
          <a:stretch>
            <a:fillRect/>
          </a:stretch>
        </p:blipFill>
        <p:spPr>
          <a:xfrm rot="1263672">
            <a:off x="8444594" y="3141411"/>
            <a:ext cx="2095500" cy="2095500"/>
          </a:xfrm>
          <a:prstGeom prst="rect">
            <a:avLst/>
          </a:prstGeom>
          <a:noFill/>
          <a:ln>
            <a:noFill/>
          </a:ln>
        </p:spPr>
      </p:pic>
      <p:sp>
        <p:nvSpPr>
          <p:cNvPr id="119" name="Google Shape;119;p21"/>
          <p:cNvSpPr txBox="1"/>
          <p:nvPr/>
        </p:nvSpPr>
        <p:spPr>
          <a:xfrm rot="1263754">
            <a:off x="9526408" y="3059847"/>
            <a:ext cx="656673" cy="376325"/>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y</a:t>
            </a:r>
            <a:endParaRPr sz="2400">
              <a:solidFill>
                <a:schemeClr val="dk1"/>
              </a:solidFill>
            </a:endParaRPr>
          </a:p>
        </p:txBody>
      </p:sp>
      <p:sp>
        <p:nvSpPr>
          <p:cNvPr id="120" name="Google Shape;120;p21"/>
          <p:cNvSpPr txBox="1"/>
          <p:nvPr/>
        </p:nvSpPr>
        <p:spPr>
          <a:xfrm rot="1263754">
            <a:off x="8142205" y="4490520"/>
            <a:ext cx="656673" cy="376325"/>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z</a:t>
            </a:r>
            <a:endParaRPr sz="2400">
              <a:solidFill>
                <a:schemeClr val="dk1"/>
              </a:solidFill>
            </a:endParaRPr>
          </a:p>
        </p:txBody>
      </p:sp>
      <p:sp>
        <p:nvSpPr>
          <p:cNvPr id="121" name="Google Shape;121;p21"/>
          <p:cNvSpPr txBox="1"/>
          <p:nvPr/>
        </p:nvSpPr>
        <p:spPr>
          <a:xfrm rot="1263754">
            <a:off x="9954137" y="4839404"/>
            <a:ext cx="656673" cy="376325"/>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x</a:t>
            </a:r>
            <a:endParaRPr sz="2400">
              <a:solidFill>
                <a:schemeClr val="dk1"/>
              </a:solidFill>
            </a:endParaRPr>
          </a:p>
        </p:txBody>
      </p:sp>
      <p:pic>
        <p:nvPicPr>
          <p:cNvPr id="122" name="Google Shape;122;p21"/>
          <p:cNvPicPr preferRelativeResize="0"/>
          <p:nvPr/>
        </p:nvPicPr>
        <p:blipFill>
          <a:blip r:embed="rId3">
            <a:alphaModFix/>
          </a:blip>
          <a:stretch>
            <a:fillRect/>
          </a:stretch>
        </p:blipFill>
        <p:spPr>
          <a:xfrm>
            <a:off x="878467" y="3193301"/>
            <a:ext cx="2095500" cy="2095500"/>
          </a:xfrm>
          <a:prstGeom prst="rect">
            <a:avLst/>
          </a:prstGeom>
          <a:noFill/>
          <a:ln>
            <a:noFill/>
          </a:ln>
        </p:spPr>
      </p:pic>
      <p:sp>
        <p:nvSpPr>
          <p:cNvPr id="123" name="Google Shape;123;p21"/>
          <p:cNvSpPr txBox="1"/>
          <p:nvPr/>
        </p:nvSpPr>
        <p:spPr>
          <a:xfrm>
            <a:off x="1597833" y="3044367"/>
            <a:ext cx="656800" cy="3764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y</a:t>
            </a:r>
            <a:endParaRPr sz="2400">
              <a:solidFill>
                <a:schemeClr val="dk1"/>
              </a:solidFill>
            </a:endParaRPr>
          </a:p>
        </p:txBody>
      </p:sp>
      <p:sp>
        <p:nvSpPr>
          <p:cNvPr id="124" name="Google Shape;124;p21"/>
          <p:cNvSpPr txBox="1"/>
          <p:nvPr/>
        </p:nvSpPr>
        <p:spPr>
          <a:xfrm>
            <a:off x="820233" y="4876900"/>
            <a:ext cx="656800" cy="3764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z</a:t>
            </a:r>
            <a:endParaRPr sz="2400">
              <a:solidFill>
                <a:schemeClr val="dk1"/>
              </a:solidFill>
            </a:endParaRPr>
          </a:p>
        </p:txBody>
      </p:sp>
      <p:sp>
        <p:nvSpPr>
          <p:cNvPr id="125" name="Google Shape;125;p21"/>
          <p:cNvSpPr txBox="1"/>
          <p:nvPr/>
        </p:nvSpPr>
        <p:spPr>
          <a:xfrm>
            <a:off x="2636500" y="4551333"/>
            <a:ext cx="656800" cy="376400"/>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x</a:t>
            </a:r>
            <a:endParaRPr sz="2400">
              <a:solidFill>
                <a:schemeClr val="dk1"/>
              </a:solidFill>
            </a:endParaRPr>
          </a:p>
        </p:txBody>
      </p:sp>
      <p:sp>
        <p:nvSpPr>
          <p:cNvPr id="126" name="Google Shape;126;p21"/>
          <p:cNvSpPr txBox="1"/>
          <p:nvPr/>
        </p:nvSpPr>
        <p:spPr>
          <a:xfrm>
            <a:off x="820233" y="2667900"/>
            <a:ext cx="2785600" cy="376400"/>
          </a:xfrm>
          <a:prstGeom prst="rect">
            <a:avLst/>
          </a:prstGeom>
          <a:noFill/>
          <a:ln>
            <a:noFill/>
          </a:ln>
        </p:spPr>
        <p:txBody>
          <a:bodyPr spcFirstLastPara="1" wrap="square" lIns="121900" tIns="121900" rIns="121900" bIns="121900" anchor="t" anchorCtr="0">
            <a:noAutofit/>
          </a:bodyPr>
          <a:lstStyle/>
          <a:p>
            <a:r>
              <a:rPr lang="en" sz="1600">
                <a:solidFill>
                  <a:schemeClr val="dk1"/>
                </a:solidFill>
              </a:rPr>
              <a:t>Global Coordinate Frame</a:t>
            </a:r>
            <a:endParaRPr sz="1600">
              <a:solidFill>
                <a:schemeClr val="dk1"/>
              </a:solidFill>
            </a:endParaRPr>
          </a:p>
        </p:txBody>
      </p:sp>
      <p:sp>
        <p:nvSpPr>
          <p:cNvPr id="127" name="Google Shape;127;p21"/>
          <p:cNvSpPr txBox="1"/>
          <p:nvPr/>
        </p:nvSpPr>
        <p:spPr>
          <a:xfrm>
            <a:off x="8099551" y="2682817"/>
            <a:ext cx="2785600" cy="376400"/>
          </a:xfrm>
          <a:prstGeom prst="rect">
            <a:avLst/>
          </a:prstGeom>
          <a:noFill/>
          <a:ln>
            <a:noFill/>
          </a:ln>
        </p:spPr>
        <p:txBody>
          <a:bodyPr spcFirstLastPara="1" wrap="square" lIns="121900" tIns="121900" rIns="121900" bIns="121900" anchor="t" anchorCtr="0">
            <a:noAutofit/>
          </a:bodyPr>
          <a:lstStyle/>
          <a:p>
            <a:r>
              <a:rPr lang="en" sz="1600">
                <a:solidFill>
                  <a:schemeClr val="dk1"/>
                </a:solidFill>
              </a:rPr>
              <a:t>Local Coordinate Frame</a:t>
            </a:r>
            <a:endParaRPr sz="1600">
              <a:solidFill>
                <a:schemeClr val="dk1"/>
              </a:solidFill>
            </a:endParaRPr>
          </a:p>
        </p:txBody>
      </p:sp>
      <p:pic>
        <p:nvPicPr>
          <p:cNvPr id="128" name="Google Shape;128;p21"/>
          <p:cNvPicPr preferRelativeResize="0"/>
          <p:nvPr/>
        </p:nvPicPr>
        <p:blipFill>
          <a:blip r:embed="rId4">
            <a:alphaModFix/>
          </a:blip>
          <a:stretch>
            <a:fillRect/>
          </a:stretch>
        </p:blipFill>
        <p:spPr>
          <a:xfrm>
            <a:off x="415602" y="3059234"/>
            <a:ext cx="3160967" cy="2886100"/>
          </a:xfrm>
          <a:prstGeom prst="rect">
            <a:avLst/>
          </a:prstGeom>
          <a:noFill/>
          <a:ln w="9525" cap="flat" cmpd="sng">
            <a:solidFill>
              <a:schemeClr val="dk1"/>
            </a:solidFill>
            <a:prstDash val="solid"/>
            <a:round/>
            <a:headEnd type="none" w="sm" len="sm"/>
            <a:tailEnd type="none" w="sm" len="sm"/>
          </a:ln>
        </p:spPr>
      </p:pic>
      <p:sp>
        <p:nvSpPr>
          <p:cNvPr id="129" name="Google Shape;129;p21"/>
          <p:cNvSpPr/>
          <p:nvPr/>
        </p:nvSpPr>
        <p:spPr>
          <a:xfrm>
            <a:off x="2768167" y="4876900"/>
            <a:ext cx="808400" cy="1088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30" name="Google Shape;130;p21"/>
          <p:cNvPicPr preferRelativeResize="0"/>
          <p:nvPr/>
        </p:nvPicPr>
        <p:blipFill>
          <a:blip r:embed="rId5">
            <a:alphaModFix/>
          </a:blip>
          <a:stretch>
            <a:fillRect/>
          </a:stretch>
        </p:blipFill>
        <p:spPr>
          <a:xfrm>
            <a:off x="7214167" y="3102168"/>
            <a:ext cx="4194399" cy="2800233"/>
          </a:xfrm>
          <a:prstGeom prst="rect">
            <a:avLst/>
          </a:prstGeom>
          <a:noFill/>
          <a:ln>
            <a:noFill/>
          </a:ln>
        </p:spPr>
      </p:pic>
    </p:spTree>
    <p:extLst>
      <p:ext uri="{BB962C8B-B14F-4D97-AF65-F5344CB8AC3E}">
        <p14:creationId xmlns:p14="http://schemas.microsoft.com/office/powerpoint/2010/main" val="2374081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Use “Perfect Up” Sensor to Correct “Tilt Error”</a:t>
            </a:r>
            <a:endParaRPr/>
          </a:p>
        </p:txBody>
      </p:sp>
      <p:sp>
        <p:nvSpPr>
          <p:cNvPr id="136" name="Google Shape;136;p22"/>
          <p:cNvSpPr txBox="1">
            <a:spLocks noGrp="1"/>
          </p:cNvSpPr>
          <p:nvPr>
            <p:ph type="body" idx="1"/>
          </p:nvPr>
        </p:nvSpPr>
        <p:spPr>
          <a:xfrm>
            <a:off x="3789533" y="1536633"/>
            <a:ext cx="7986800" cy="4555200"/>
          </a:xfrm>
          <a:prstGeom prst="rect">
            <a:avLst/>
          </a:prstGeom>
        </p:spPr>
        <p:txBody>
          <a:bodyPr spcFirstLastPara="1" vert="horz" wrap="square" lIns="121900" tIns="121900" rIns="121900" bIns="121900" rtlCol="0" anchor="t" anchorCtr="0">
            <a:noAutofit/>
          </a:bodyPr>
          <a:lstStyle/>
          <a:p>
            <a:pPr marL="0" indent="0">
              <a:buNone/>
            </a:pPr>
            <a:r>
              <a:rPr lang="en" sz="1867">
                <a:solidFill>
                  <a:schemeClr val="dk1"/>
                </a:solidFill>
              </a:rPr>
              <a:t>Find difference between estimated “up” and measured “up”.</a:t>
            </a:r>
            <a:endParaRPr sz="1867">
              <a:solidFill>
                <a:schemeClr val="dk1"/>
              </a:solidFill>
            </a:endParaRPr>
          </a:p>
          <a:p>
            <a:pPr marL="0" indent="0">
              <a:spcBef>
                <a:spcPts val="2133"/>
              </a:spcBef>
              <a:buNone/>
            </a:pPr>
            <a:endParaRPr sz="1867" baseline="30000">
              <a:solidFill>
                <a:schemeClr val="dk1"/>
              </a:solidFill>
            </a:endParaRPr>
          </a:p>
          <a:p>
            <a:pPr marL="0" indent="0">
              <a:spcBef>
                <a:spcPts val="2133"/>
              </a:spcBef>
              <a:buNone/>
            </a:pPr>
            <a:r>
              <a:rPr lang="en" sz="1867">
                <a:solidFill>
                  <a:schemeClr val="dk1"/>
                </a:solidFill>
              </a:rPr>
              <a:t>Gradually apply transformation. (Also known as complementary filter)</a:t>
            </a:r>
            <a:endParaRPr sz="1867">
              <a:solidFill>
                <a:schemeClr val="dk1"/>
              </a:solidFill>
            </a:endParaRPr>
          </a:p>
          <a:p>
            <a:pPr marL="0" indent="0">
              <a:spcBef>
                <a:spcPts val="2133"/>
              </a:spcBef>
              <a:buNone/>
            </a:pPr>
            <a:endParaRPr sz="1867">
              <a:solidFill>
                <a:schemeClr val="dk1"/>
              </a:solidFill>
            </a:endParaRPr>
          </a:p>
          <a:p>
            <a:pPr marL="0" indent="0">
              <a:spcBef>
                <a:spcPts val="2133"/>
              </a:spcBef>
              <a:buNone/>
            </a:pPr>
            <a:endParaRPr sz="1867">
              <a:solidFill>
                <a:schemeClr val="dk1"/>
              </a:solidFill>
            </a:endParaRPr>
          </a:p>
          <a:p>
            <a:pPr marL="0" indent="0">
              <a:spcBef>
                <a:spcPts val="2133"/>
              </a:spcBef>
              <a:buNone/>
            </a:pPr>
            <a:endParaRPr sz="1867">
              <a:solidFill>
                <a:schemeClr val="dk1"/>
              </a:solidFill>
            </a:endParaRPr>
          </a:p>
          <a:p>
            <a:pPr marL="0" indent="0">
              <a:spcBef>
                <a:spcPts val="2133"/>
              </a:spcBef>
              <a:spcAft>
                <a:spcPts val="2133"/>
              </a:spcAft>
              <a:buNone/>
            </a:pPr>
            <a:r>
              <a:rPr lang="en" sz="1867">
                <a:solidFill>
                  <a:schemeClr val="dk1"/>
                </a:solidFill>
              </a:rPr>
              <a:t>Profit.</a:t>
            </a:r>
            <a:endParaRPr sz="1867">
              <a:solidFill>
                <a:schemeClr val="dk1"/>
              </a:solidFill>
            </a:endParaRPr>
          </a:p>
        </p:txBody>
      </p:sp>
      <p:pic>
        <p:nvPicPr>
          <p:cNvPr id="137" name="Google Shape;137;p22"/>
          <p:cNvPicPr preferRelativeResize="0"/>
          <p:nvPr/>
        </p:nvPicPr>
        <p:blipFill>
          <a:blip r:embed="rId3">
            <a:alphaModFix/>
          </a:blip>
          <a:stretch>
            <a:fillRect/>
          </a:stretch>
        </p:blipFill>
        <p:spPr>
          <a:xfrm rot="1263672">
            <a:off x="1169961" y="2457278"/>
            <a:ext cx="2095500" cy="2095500"/>
          </a:xfrm>
          <a:prstGeom prst="rect">
            <a:avLst/>
          </a:prstGeom>
          <a:noFill/>
          <a:ln>
            <a:noFill/>
          </a:ln>
        </p:spPr>
      </p:pic>
      <p:sp>
        <p:nvSpPr>
          <p:cNvPr id="138" name="Google Shape;138;p22"/>
          <p:cNvSpPr txBox="1"/>
          <p:nvPr/>
        </p:nvSpPr>
        <p:spPr>
          <a:xfrm rot="1263754">
            <a:off x="2251774" y="2375714"/>
            <a:ext cx="656673" cy="376325"/>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y</a:t>
            </a:r>
            <a:endParaRPr sz="2400">
              <a:solidFill>
                <a:schemeClr val="dk1"/>
              </a:solidFill>
            </a:endParaRPr>
          </a:p>
        </p:txBody>
      </p:sp>
      <p:sp>
        <p:nvSpPr>
          <p:cNvPr id="139" name="Google Shape;139;p22"/>
          <p:cNvSpPr txBox="1"/>
          <p:nvPr/>
        </p:nvSpPr>
        <p:spPr>
          <a:xfrm rot="1263754">
            <a:off x="867572" y="3806387"/>
            <a:ext cx="656673" cy="376325"/>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z</a:t>
            </a:r>
            <a:endParaRPr sz="2400">
              <a:solidFill>
                <a:schemeClr val="dk1"/>
              </a:solidFill>
            </a:endParaRPr>
          </a:p>
        </p:txBody>
      </p:sp>
      <p:sp>
        <p:nvSpPr>
          <p:cNvPr id="140" name="Google Shape;140;p22"/>
          <p:cNvSpPr txBox="1"/>
          <p:nvPr/>
        </p:nvSpPr>
        <p:spPr>
          <a:xfrm rot="1263754">
            <a:off x="2679504" y="4155271"/>
            <a:ext cx="656673" cy="376325"/>
          </a:xfrm>
          <a:prstGeom prst="rect">
            <a:avLst/>
          </a:prstGeom>
          <a:noFill/>
          <a:ln>
            <a:noFill/>
          </a:ln>
        </p:spPr>
        <p:txBody>
          <a:bodyPr spcFirstLastPara="1" wrap="square" lIns="121900" tIns="121900" rIns="121900" bIns="121900" anchor="t" anchorCtr="0">
            <a:noAutofit/>
          </a:bodyPr>
          <a:lstStyle/>
          <a:p>
            <a:r>
              <a:rPr lang="en" sz="2400">
                <a:solidFill>
                  <a:schemeClr val="dk1"/>
                </a:solidFill>
              </a:rPr>
              <a:t>x</a:t>
            </a:r>
            <a:endParaRPr sz="2400">
              <a:solidFill>
                <a:schemeClr val="dk1"/>
              </a:solidFill>
            </a:endParaRPr>
          </a:p>
        </p:txBody>
      </p:sp>
      <p:sp>
        <p:nvSpPr>
          <p:cNvPr id="141" name="Google Shape;141;p22"/>
          <p:cNvSpPr txBox="1"/>
          <p:nvPr/>
        </p:nvSpPr>
        <p:spPr>
          <a:xfrm>
            <a:off x="824917" y="1998684"/>
            <a:ext cx="2785600" cy="376400"/>
          </a:xfrm>
          <a:prstGeom prst="rect">
            <a:avLst/>
          </a:prstGeom>
          <a:noFill/>
          <a:ln>
            <a:noFill/>
          </a:ln>
        </p:spPr>
        <p:txBody>
          <a:bodyPr spcFirstLastPara="1" wrap="square" lIns="121900" tIns="121900" rIns="121900" bIns="121900" anchor="t" anchorCtr="0">
            <a:noAutofit/>
          </a:bodyPr>
          <a:lstStyle/>
          <a:p>
            <a:r>
              <a:rPr lang="en" sz="1600">
                <a:solidFill>
                  <a:schemeClr val="dk1"/>
                </a:solidFill>
              </a:rPr>
              <a:t>Local Coordinate Frame</a:t>
            </a:r>
            <a:endParaRPr sz="1600">
              <a:solidFill>
                <a:schemeClr val="dk1"/>
              </a:solidFill>
            </a:endParaRPr>
          </a:p>
        </p:txBody>
      </p:sp>
    </p:spTree>
    <p:extLst>
      <p:ext uri="{BB962C8B-B14F-4D97-AF65-F5344CB8AC3E}">
        <p14:creationId xmlns:p14="http://schemas.microsoft.com/office/powerpoint/2010/main" val="1793910622"/>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17876</TotalTime>
  <Words>1622</Words>
  <Application>Microsoft Office PowerPoint</Application>
  <PresentationFormat>Widescreen</PresentationFormat>
  <Paragraphs>214</Paragraphs>
  <Slides>25</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vt:lpstr>
      <vt:lpstr>Lato</vt:lpstr>
      <vt:lpstr>Lato Medium</vt:lpstr>
      <vt:lpstr>SampleSlides</vt:lpstr>
      <vt:lpstr>PowerPoint Presentation</vt:lpstr>
      <vt:lpstr>Tracking Systems in VR</vt:lpstr>
      <vt:lpstr>Things We Would Like to Track</vt:lpstr>
      <vt:lpstr>Tracking Systems in VR</vt:lpstr>
      <vt:lpstr>Tracking Systems in VR: Estimating 3D Orientation</vt:lpstr>
      <vt:lpstr>Estimating 3D Orientation: Drift Correction</vt:lpstr>
      <vt:lpstr>Estimating 3D Orientation</vt:lpstr>
      <vt:lpstr>Use “Perfect Up” Sensor to Correct “Tilt Error”</vt:lpstr>
      <vt:lpstr>Use “Perfect Up” Sensor to Correct “Tilt Error”</vt:lpstr>
      <vt:lpstr>Using Accelerometer as “Up” Sensor</vt:lpstr>
      <vt:lpstr>Using Accelerometer as “Up” Sensor</vt:lpstr>
      <vt:lpstr>Using Accelerometer as “Up” Sensor</vt:lpstr>
      <vt:lpstr>Use Accelerometer to Correct Tilt Error</vt:lpstr>
      <vt:lpstr>Use Magnetometer to Correct Yaw Error</vt:lpstr>
      <vt:lpstr>PowerPoint Presentation</vt:lpstr>
      <vt:lpstr>Estimating Position and Orientation</vt:lpstr>
      <vt:lpstr>Position Tracking: Visibility Methods</vt:lpstr>
      <vt:lpstr>Position Tracking: Visibility Methods</vt:lpstr>
      <vt:lpstr>Position Tracking: Visibility Methods </vt:lpstr>
      <vt:lpstr>Position Tracking: Inside-Out Tracking</vt:lpstr>
      <vt:lpstr>Position Tracking: Outside-In Tracking</vt:lpstr>
      <vt:lpstr>Position Tracking: Blob Detection</vt:lpstr>
      <vt:lpstr>Position Tracking: Blob Detection</vt:lpstr>
      <vt:lpstr>Position Tracking: Blob Detection</vt:lpstr>
      <vt:lpstr>Inside-Out Tracking</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205</cp:revision>
  <dcterms:created xsi:type="dcterms:W3CDTF">2017-05-11T14:02:37Z</dcterms:created>
  <dcterms:modified xsi:type="dcterms:W3CDTF">2018-11-13T22:55:46Z</dcterms:modified>
</cp:coreProperties>
</file>